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89" r:id="rId2"/>
    <p:sldId id="312" r:id="rId3"/>
    <p:sldId id="323" r:id="rId4"/>
    <p:sldId id="324" r:id="rId5"/>
    <p:sldId id="325" r:id="rId6"/>
    <p:sldId id="326" r:id="rId7"/>
    <p:sldId id="328" r:id="rId8"/>
    <p:sldId id="327" r:id="rId9"/>
    <p:sldId id="329" r:id="rId10"/>
    <p:sldId id="330" r:id="rId11"/>
    <p:sldId id="257" r:id="rId12"/>
    <p:sldId id="258" r:id="rId13"/>
    <p:sldId id="259" r:id="rId14"/>
    <p:sldId id="260" r:id="rId15"/>
    <p:sldId id="261" r:id="rId16"/>
    <p:sldId id="262" r:id="rId17"/>
    <p:sldId id="263" r:id="rId18"/>
    <p:sldId id="299" r:id="rId19"/>
    <p:sldId id="264" r:id="rId20"/>
    <p:sldId id="300" r:id="rId21"/>
    <p:sldId id="298" r:id="rId22"/>
    <p:sldId id="376" r:id="rId23"/>
    <p:sldId id="265" r:id="rId24"/>
    <p:sldId id="266" r:id="rId25"/>
    <p:sldId id="301" r:id="rId26"/>
    <p:sldId id="302" r:id="rId27"/>
    <p:sldId id="267" r:id="rId28"/>
    <p:sldId id="268" r:id="rId29"/>
    <p:sldId id="303" r:id="rId30"/>
    <p:sldId id="304" r:id="rId31"/>
    <p:sldId id="305" r:id="rId32"/>
    <p:sldId id="306" r:id="rId33"/>
    <p:sldId id="270" r:id="rId34"/>
    <p:sldId id="307" r:id="rId35"/>
    <p:sldId id="269" r:id="rId36"/>
    <p:sldId id="271" r:id="rId37"/>
    <p:sldId id="272" r:id="rId38"/>
    <p:sldId id="273" r:id="rId39"/>
    <p:sldId id="274" r:id="rId40"/>
    <p:sldId id="308" r:id="rId41"/>
    <p:sldId id="309" r:id="rId42"/>
    <p:sldId id="275" r:id="rId43"/>
    <p:sldId id="276" r:id="rId44"/>
    <p:sldId id="310" r:id="rId45"/>
    <p:sldId id="311" r:id="rId46"/>
    <p:sldId id="277" r:id="rId47"/>
    <p:sldId id="278" r:id="rId48"/>
    <p:sldId id="279" r:id="rId49"/>
    <p:sldId id="280" r:id="rId50"/>
    <p:sldId id="281" r:id="rId51"/>
    <p:sldId id="282" r:id="rId52"/>
    <p:sldId id="284" r:id="rId53"/>
    <p:sldId id="285" r:id="rId54"/>
    <p:sldId id="319" r:id="rId55"/>
    <p:sldId id="320" r:id="rId56"/>
    <p:sldId id="321" r:id="rId57"/>
    <p:sldId id="322" r:id="rId58"/>
    <p:sldId id="287" r:id="rId59"/>
    <p:sldId id="288" r:id="rId60"/>
    <p:sldId id="289" r:id="rId61"/>
    <p:sldId id="290" r:id="rId62"/>
    <p:sldId id="292" r:id="rId63"/>
    <p:sldId id="341" r:id="rId64"/>
    <p:sldId id="294" r:id="rId65"/>
    <p:sldId id="343" r:id="rId66"/>
    <p:sldId id="344" r:id="rId67"/>
    <p:sldId id="338" r:id="rId68"/>
    <p:sldId id="340" r:id="rId69"/>
    <p:sldId id="347" r:id="rId70"/>
    <p:sldId id="337" r:id="rId71"/>
    <p:sldId id="348" r:id="rId72"/>
    <p:sldId id="349" r:id="rId73"/>
    <p:sldId id="350" r:id="rId74"/>
    <p:sldId id="297" r:id="rId75"/>
    <p:sldId id="335" r:id="rId76"/>
    <p:sldId id="332" r:id="rId77"/>
    <p:sldId id="314" r:id="rId78"/>
    <p:sldId id="333" r:id="rId79"/>
    <p:sldId id="334" r:id="rId80"/>
    <p:sldId id="365" r:id="rId81"/>
    <p:sldId id="296" r:id="rId82"/>
    <p:sldId id="360" r:id="rId83"/>
    <p:sldId id="362" r:id="rId84"/>
    <p:sldId id="363" r:id="rId85"/>
    <p:sldId id="364" r:id="rId86"/>
    <p:sldId id="374" r:id="rId87"/>
    <p:sldId id="375" r:id="rId88"/>
    <p:sldId id="366" r:id="rId89"/>
    <p:sldId id="372" r:id="rId90"/>
    <p:sldId id="369" r:id="rId91"/>
    <p:sldId id="373" r:id="rId92"/>
    <p:sldId id="377" r:id="rId93"/>
    <p:sldId id="378" r:id="rId94"/>
    <p:sldId id="379" r:id="rId95"/>
    <p:sldId id="380" r:id="rId96"/>
    <p:sldId id="381" r:id="rId97"/>
    <p:sldId id="382" r:id="rId98"/>
    <p:sldId id="383" r:id="rId99"/>
    <p:sldId id="384" r:id="rId100"/>
    <p:sldId id="385" r:id="rId101"/>
    <p:sldId id="386" r:id="rId102"/>
    <p:sldId id="387" r:id="rId103"/>
    <p:sldId id="388" r:id="rId104"/>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5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sl-SI" smtClean="0"/>
              <a:t>Uredite slog naslova matrice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smtClean="0"/>
              <a:t>Kliknite, da uredite slog podnaslova matrice</a:t>
            </a:r>
            <a:endParaRPr lang="en-US" dirty="0"/>
          </a:p>
        </p:txBody>
      </p:sp>
      <p:sp>
        <p:nvSpPr>
          <p:cNvPr id="4" name="Date Placeholder 3"/>
          <p:cNvSpPr>
            <a:spLocks noGrp="1"/>
          </p:cNvSpPr>
          <p:nvPr>
            <p:ph type="dt" sz="half" idx="10"/>
          </p:nvPr>
        </p:nvSpPr>
        <p:spPr/>
        <p:txBody>
          <a:bodyPr/>
          <a:lstStyle/>
          <a:p>
            <a:fld id="{98C578A4-1F71-4A36-B0E9-D23EF0FBE379}" type="datetimeFigureOut">
              <a:rPr lang="sl-SI" smtClean="0"/>
              <a:t>14. 11. 2025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369474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smtClean="0"/>
              <a:t>Uredite slog naslova matrice</a:t>
            </a:r>
            <a:endParaRPr lang="en-US" dirty="0"/>
          </a:p>
        </p:txBody>
      </p:sp>
      <p:sp>
        <p:nvSpPr>
          <p:cNvPr id="3" name="Vertical Text Placeholder 2"/>
          <p:cNvSpPr>
            <a:spLocks noGrp="1"/>
          </p:cNvSpPr>
          <p:nvPr>
            <p:ph type="body" orient="vert" idx="1"/>
          </p:nvPr>
        </p:nvSpPr>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Date Placeholder 3"/>
          <p:cNvSpPr>
            <a:spLocks noGrp="1"/>
          </p:cNvSpPr>
          <p:nvPr>
            <p:ph type="dt" sz="half" idx="10"/>
          </p:nvPr>
        </p:nvSpPr>
        <p:spPr/>
        <p:txBody>
          <a:bodyPr/>
          <a:lstStyle/>
          <a:p>
            <a:fld id="{98C578A4-1F71-4A36-B0E9-D23EF0FBE379}" type="datetimeFigureOut">
              <a:rPr lang="sl-SI" smtClean="0"/>
              <a:t>14. 11. 2025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166424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sl-SI" smtClean="0"/>
              <a:t>Uredite slog naslova matrice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Date Placeholder 3"/>
          <p:cNvSpPr>
            <a:spLocks noGrp="1"/>
          </p:cNvSpPr>
          <p:nvPr>
            <p:ph type="dt" sz="half" idx="10"/>
          </p:nvPr>
        </p:nvSpPr>
        <p:spPr/>
        <p:txBody>
          <a:bodyPr/>
          <a:lstStyle/>
          <a:p>
            <a:fld id="{98C578A4-1F71-4A36-B0E9-D23EF0FBE379}" type="datetimeFigureOut">
              <a:rPr lang="sl-SI" smtClean="0"/>
              <a:t>14. 11. 2025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179268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smtClean="0"/>
              <a:t>Uredite slog naslova matrice</a:t>
            </a:r>
            <a:endParaRPr lang="en-US" dirty="0"/>
          </a:p>
        </p:txBody>
      </p:sp>
      <p:sp>
        <p:nvSpPr>
          <p:cNvPr id="3" name="Content Placeholder 2"/>
          <p:cNvSpPr>
            <a:spLocks noGrp="1"/>
          </p:cNvSpPr>
          <p:nvPr>
            <p:ph idx="1"/>
          </p:nvPr>
        </p:nvSpPr>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Date Placeholder 3"/>
          <p:cNvSpPr>
            <a:spLocks noGrp="1"/>
          </p:cNvSpPr>
          <p:nvPr>
            <p:ph type="dt" sz="half" idx="10"/>
          </p:nvPr>
        </p:nvSpPr>
        <p:spPr/>
        <p:txBody>
          <a:bodyPr/>
          <a:lstStyle/>
          <a:p>
            <a:fld id="{98C578A4-1F71-4A36-B0E9-D23EF0FBE379}" type="datetimeFigureOut">
              <a:rPr lang="sl-SI" smtClean="0"/>
              <a:t>14. 11. 2025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15844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sl-SI" smtClean="0"/>
              <a:t>Uredite slog naslova matrice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l-SI" smtClean="0"/>
              <a:t>Uredite sloge besedila matrice</a:t>
            </a:r>
          </a:p>
        </p:txBody>
      </p:sp>
      <p:sp>
        <p:nvSpPr>
          <p:cNvPr id="4" name="Date Placeholder 3"/>
          <p:cNvSpPr>
            <a:spLocks noGrp="1"/>
          </p:cNvSpPr>
          <p:nvPr>
            <p:ph type="dt" sz="half" idx="10"/>
          </p:nvPr>
        </p:nvSpPr>
        <p:spPr/>
        <p:txBody>
          <a:bodyPr/>
          <a:lstStyle/>
          <a:p>
            <a:fld id="{98C578A4-1F71-4A36-B0E9-D23EF0FBE379}" type="datetimeFigureOut">
              <a:rPr lang="sl-SI" smtClean="0"/>
              <a:t>14. 11. 2025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101238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smtClean="0"/>
              <a:t>Uredite slog naslova matrice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5" name="Date Placeholder 4"/>
          <p:cNvSpPr>
            <a:spLocks noGrp="1"/>
          </p:cNvSpPr>
          <p:nvPr>
            <p:ph type="dt" sz="half" idx="10"/>
          </p:nvPr>
        </p:nvSpPr>
        <p:spPr/>
        <p:txBody>
          <a:bodyPr/>
          <a:lstStyle/>
          <a:p>
            <a:fld id="{98C578A4-1F71-4A36-B0E9-D23EF0FBE379}" type="datetimeFigureOut">
              <a:rPr lang="sl-SI" smtClean="0"/>
              <a:t>14. 11. 2025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5335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sl-SI" smtClean="0"/>
              <a:t>Uredite slog naslova matrice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4" name="Content Placeholder 3"/>
          <p:cNvSpPr>
            <a:spLocks noGrp="1"/>
          </p:cNvSpPr>
          <p:nvPr>
            <p:ph sz="half" idx="2"/>
          </p:nvPr>
        </p:nvSpPr>
        <p:spPr>
          <a:xfrm>
            <a:off x="839788" y="2505075"/>
            <a:ext cx="5157787"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6" name="Content Placeholder 5"/>
          <p:cNvSpPr>
            <a:spLocks noGrp="1"/>
          </p:cNvSpPr>
          <p:nvPr>
            <p:ph sz="quarter" idx="4"/>
          </p:nvPr>
        </p:nvSpPr>
        <p:spPr>
          <a:xfrm>
            <a:off x="6172200" y="2505075"/>
            <a:ext cx="5183188"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7" name="Date Placeholder 6"/>
          <p:cNvSpPr>
            <a:spLocks noGrp="1"/>
          </p:cNvSpPr>
          <p:nvPr>
            <p:ph type="dt" sz="half" idx="10"/>
          </p:nvPr>
        </p:nvSpPr>
        <p:spPr/>
        <p:txBody>
          <a:bodyPr/>
          <a:lstStyle/>
          <a:p>
            <a:fld id="{98C578A4-1F71-4A36-B0E9-D23EF0FBE379}" type="datetimeFigureOut">
              <a:rPr lang="sl-SI" smtClean="0"/>
              <a:t>14. 11. 2025</a:t>
            </a:fld>
            <a:endParaRPr lang="sl-SI"/>
          </a:p>
        </p:txBody>
      </p:sp>
      <p:sp>
        <p:nvSpPr>
          <p:cNvPr id="8" name="Footer Placeholder 7"/>
          <p:cNvSpPr>
            <a:spLocks noGrp="1"/>
          </p:cNvSpPr>
          <p:nvPr>
            <p:ph type="ftr" sz="quarter" idx="11"/>
          </p:nvPr>
        </p:nvSpPr>
        <p:spPr/>
        <p:txBody>
          <a:bodyPr/>
          <a:lstStyle/>
          <a:p>
            <a:endParaRPr lang="sl-SI"/>
          </a:p>
        </p:txBody>
      </p:sp>
      <p:sp>
        <p:nvSpPr>
          <p:cNvPr id="9" name="Slide Number Placeholder 8"/>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79175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smtClean="0"/>
              <a:t>Uredite slog naslova matrice</a:t>
            </a:r>
            <a:endParaRPr lang="en-US" dirty="0"/>
          </a:p>
        </p:txBody>
      </p:sp>
      <p:sp>
        <p:nvSpPr>
          <p:cNvPr id="3" name="Date Placeholder 2"/>
          <p:cNvSpPr>
            <a:spLocks noGrp="1"/>
          </p:cNvSpPr>
          <p:nvPr>
            <p:ph type="dt" sz="half" idx="10"/>
          </p:nvPr>
        </p:nvSpPr>
        <p:spPr/>
        <p:txBody>
          <a:bodyPr/>
          <a:lstStyle/>
          <a:p>
            <a:fld id="{98C578A4-1F71-4A36-B0E9-D23EF0FBE379}" type="datetimeFigureOut">
              <a:rPr lang="sl-SI" smtClean="0"/>
              <a:t>14. 11. 2025</a:t>
            </a:fld>
            <a:endParaRPr lang="sl-SI"/>
          </a:p>
        </p:txBody>
      </p:sp>
      <p:sp>
        <p:nvSpPr>
          <p:cNvPr id="4" name="Footer Placeholder 3"/>
          <p:cNvSpPr>
            <a:spLocks noGrp="1"/>
          </p:cNvSpPr>
          <p:nvPr>
            <p:ph type="ftr" sz="quarter" idx="11"/>
          </p:nvPr>
        </p:nvSpPr>
        <p:spPr/>
        <p:txBody>
          <a:bodyPr/>
          <a:lstStyle/>
          <a:p>
            <a:endParaRPr lang="sl-SI"/>
          </a:p>
        </p:txBody>
      </p:sp>
      <p:sp>
        <p:nvSpPr>
          <p:cNvPr id="5" name="Slide Number Placeholder 4"/>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2733851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578A4-1F71-4A36-B0E9-D23EF0FBE379}" type="datetimeFigureOut">
              <a:rPr lang="sl-SI" smtClean="0"/>
              <a:t>14. 11. 2025</a:t>
            </a:fld>
            <a:endParaRPr lang="sl-SI"/>
          </a:p>
        </p:txBody>
      </p:sp>
      <p:sp>
        <p:nvSpPr>
          <p:cNvPr id="3" name="Footer Placeholder 2"/>
          <p:cNvSpPr>
            <a:spLocks noGrp="1"/>
          </p:cNvSpPr>
          <p:nvPr>
            <p:ph type="ftr" sz="quarter" idx="11"/>
          </p:nvPr>
        </p:nvSpPr>
        <p:spPr/>
        <p:txBody>
          <a:bodyPr/>
          <a:lstStyle/>
          <a:p>
            <a:endParaRPr lang="sl-SI"/>
          </a:p>
        </p:txBody>
      </p:sp>
      <p:sp>
        <p:nvSpPr>
          <p:cNvPr id="4" name="Slide Number Placeholder 3"/>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3477342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Date Placeholder 4"/>
          <p:cNvSpPr>
            <a:spLocks noGrp="1"/>
          </p:cNvSpPr>
          <p:nvPr>
            <p:ph type="dt" sz="half" idx="10"/>
          </p:nvPr>
        </p:nvSpPr>
        <p:spPr/>
        <p:txBody>
          <a:bodyPr/>
          <a:lstStyle/>
          <a:p>
            <a:fld id="{98C578A4-1F71-4A36-B0E9-D23EF0FBE379}" type="datetimeFigureOut">
              <a:rPr lang="sl-SI" smtClean="0"/>
              <a:t>14. 11. 2025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241688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l-SI" smtClean="0"/>
              <a:t>Kliknite ikono, če želite dodati sliko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Date Placeholder 4"/>
          <p:cNvSpPr>
            <a:spLocks noGrp="1"/>
          </p:cNvSpPr>
          <p:nvPr>
            <p:ph type="dt" sz="half" idx="10"/>
          </p:nvPr>
        </p:nvSpPr>
        <p:spPr/>
        <p:txBody>
          <a:bodyPr/>
          <a:lstStyle/>
          <a:p>
            <a:fld id="{98C578A4-1F71-4A36-B0E9-D23EF0FBE379}" type="datetimeFigureOut">
              <a:rPr lang="sl-SI" smtClean="0"/>
              <a:t>14. 11. 2025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D74F735B-7F1A-4989-972C-86CCF77196FF}" type="slidenum">
              <a:rPr lang="sl-SI" smtClean="0"/>
              <a:t>‹#›</a:t>
            </a:fld>
            <a:endParaRPr lang="sl-SI"/>
          </a:p>
        </p:txBody>
      </p:sp>
    </p:spTree>
    <p:extLst>
      <p:ext uri="{BB962C8B-B14F-4D97-AF65-F5344CB8AC3E}">
        <p14:creationId xmlns:p14="http://schemas.microsoft.com/office/powerpoint/2010/main" val="187273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smtClean="0"/>
              <a:t>Uredite slog naslova matrice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C578A4-1F71-4A36-B0E9-D23EF0FBE379}" type="datetimeFigureOut">
              <a:rPr lang="sl-SI" smtClean="0"/>
              <a:t>14. 11. 2025</a:t>
            </a:fld>
            <a:endParaRPr lang="sl-S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l-S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4F735B-7F1A-4989-972C-86CCF77196FF}" type="slidenum">
              <a:rPr lang="sl-SI" smtClean="0"/>
              <a:t>‹#›</a:t>
            </a:fld>
            <a:endParaRPr lang="sl-SI"/>
          </a:p>
        </p:txBody>
      </p:sp>
    </p:spTree>
    <p:extLst>
      <p:ext uri="{BB962C8B-B14F-4D97-AF65-F5344CB8AC3E}">
        <p14:creationId xmlns:p14="http://schemas.microsoft.com/office/powerpoint/2010/main" val="3437747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istory.si/media/uploads/2024-04-04/7a57c3a7d32eb10dbf1b.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hdl.handle.net/20.500.12325/118" TargetMode="External"/><Relationship Id="rId2" Type="http://schemas.openxmlformats.org/officeDocument/2006/relationships/hyperlink" Target="https://www.sistory.si/media/legacy/publikacije/20001-21000/20814/zapiski_spomini_2.pd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sistory.si/publication/44401"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sistory.github.io/LatNemKronike/"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tei-c.org/release/doc/tei-p5-doc/en/html/index.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sistory.si/media/legacy/publikacije/38001-39000/38193/36_299_Zidje_v_preteklosti_Ljubljana.pdf"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4C2547-338D-FA07-0616-61AB20A0BFA0}"/>
              </a:ext>
            </a:extLst>
          </p:cNvPr>
          <p:cNvSpPr/>
          <p:nvPr/>
        </p:nvSpPr>
        <p:spPr>
          <a:xfrm>
            <a:off x="-793" y="0"/>
            <a:ext cx="12194379" cy="6879670"/>
          </a:xfrm>
          <a:prstGeom prst="rect">
            <a:avLst/>
          </a:prstGeom>
          <a:solidFill>
            <a:srgbClr val="585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puter on a desk&#10;&#10;Description automatically generated">
            <a:extLst>
              <a:ext uri="{FF2B5EF4-FFF2-40B4-BE49-F238E27FC236}">
                <a16:creationId xmlns:a16="http://schemas.microsoft.com/office/drawing/2014/main" id="{DCC97BE6-6407-386C-2098-881E5BE7AC46}"/>
              </a:ext>
            </a:extLst>
          </p:cNvPr>
          <p:cNvPicPr>
            <a:picLocks noChangeAspect="1"/>
          </p:cNvPicPr>
          <p:nvPr/>
        </p:nvPicPr>
        <p:blipFill>
          <a:blip r:embed="rId2"/>
          <a:srcRect l="291" t="113" r="-100" b="-265"/>
          <a:stretch/>
        </p:blipFill>
        <p:spPr>
          <a:xfrm>
            <a:off x="5034534" y="0"/>
            <a:ext cx="7174097" cy="6874261"/>
          </a:xfrm>
          <a:prstGeom prst="rect">
            <a:avLst/>
          </a:prstGeom>
        </p:spPr>
      </p:pic>
      <p:pic>
        <p:nvPicPr>
          <p:cNvPr id="5" name="Graphic 4">
            <a:extLst>
              <a:ext uri="{FF2B5EF4-FFF2-40B4-BE49-F238E27FC236}">
                <a16:creationId xmlns:a16="http://schemas.microsoft.com/office/drawing/2014/main" id="{32889756-11A9-0078-8F58-55333575F12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6994" y="1198245"/>
            <a:ext cx="4782080" cy="3342363"/>
          </a:xfrm>
          <a:prstGeom prst="rect">
            <a:avLst/>
          </a:prstGeom>
        </p:spPr>
      </p:pic>
      <p:pic>
        <p:nvPicPr>
          <p:cNvPr id="8" name="Picture 7" descr="A close-up of a logo&#10;&#10;Description automatically generated">
            <a:extLst>
              <a:ext uri="{FF2B5EF4-FFF2-40B4-BE49-F238E27FC236}">
                <a16:creationId xmlns:a16="http://schemas.microsoft.com/office/drawing/2014/main" id="{9AD1214F-8642-1A33-ADFA-713A9947A140}"/>
              </a:ext>
            </a:extLst>
          </p:cNvPr>
          <p:cNvPicPr>
            <a:picLocks noChangeAspect="1"/>
          </p:cNvPicPr>
          <p:nvPr/>
        </p:nvPicPr>
        <p:blipFill>
          <a:blip r:embed="rId5"/>
          <a:srcRect l="2489" r="-58" b="1493"/>
          <a:stretch/>
        </p:blipFill>
        <p:spPr>
          <a:xfrm>
            <a:off x="11232" y="6170419"/>
            <a:ext cx="12188205" cy="691202"/>
          </a:xfrm>
          <a:prstGeom prst="rect">
            <a:avLst/>
          </a:prstGeom>
        </p:spPr>
      </p:pic>
    </p:spTree>
    <p:extLst>
      <p:ext uri="{BB962C8B-B14F-4D97-AF65-F5344CB8AC3E}">
        <p14:creationId xmlns:p14="http://schemas.microsoft.com/office/powerpoint/2010/main" val="97496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DCC5-992B-B326-9D1F-EB32F21B62B9}"/>
              </a:ext>
            </a:extLst>
          </p:cNvPr>
          <p:cNvSpPr>
            <a:spLocks noGrp="1"/>
          </p:cNvSpPr>
          <p:nvPr>
            <p:ph type="title"/>
          </p:nvPr>
        </p:nvSpPr>
        <p:spPr/>
        <p:txBody>
          <a:bodyPr/>
          <a:lstStyle/>
          <a:p>
            <a:r>
              <a:rPr lang="sl-SI" dirty="0"/>
              <a:t>TEI Besedilo - Proza</a:t>
            </a:r>
          </a:p>
        </p:txBody>
      </p:sp>
      <p:sp>
        <p:nvSpPr>
          <p:cNvPr id="3" name="Content Placeholder 2">
            <a:extLst>
              <a:ext uri="{FF2B5EF4-FFF2-40B4-BE49-F238E27FC236}">
                <a16:creationId xmlns:a16="http://schemas.microsoft.com/office/drawing/2014/main" id="{0436154C-DC21-4068-2E98-0770DFF38ED2}"/>
              </a:ext>
            </a:extLst>
          </p:cNvPr>
          <p:cNvSpPr>
            <a:spLocks noGrp="1"/>
          </p:cNvSpPr>
          <p:nvPr>
            <p:ph idx="1"/>
          </p:nvPr>
        </p:nvSpPr>
        <p:spPr/>
        <p:txBody>
          <a:bodyPr/>
          <a:lstStyle/>
          <a:p>
            <a:r>
              <a:rPr lang="sl-SI" dirty="0"/>
              <a:t>Struktura razdeljena na</a:t>
            </a:r>
          </a:p>
          <a:p>
            <a:pPr lvl="1"/>
            <a:r>
              <a:rPr lang="sl-SI" dirty="0"/>
              <a:t>Odstavke</a:t>
            </a:r>
          </a:p>
          <a:p>
            <a:pPr lvl="1"/>
            <a:r>
              <a:rPr lang="sl-SI" dirty="0"/>
              <a:t>Razdelke</a:t>
            </a:r>
          </a:p>
          <a:p>
            <a:pPr lvl="1"/>
            <a:r>
              <a:rPr lang="sl-SI" dirty="0"/>
              <a:t>Naslove</a:t>
            </a:r>
          </a:p>
          <a:p>
            <a:pPr lvl="1"/>
            <a:r>
              <a:rPr lang="sl-SI" dirty="0"/>
              <a:t>Sezname</a:t>
            </a:r>
          </a:p>
          <a:p>
            <a:pPr lvl="1"/>
            <a:r>
              <a:rPr lang="sl-SI" dirty="0"/>
              <a:t>Citate</a:t>
            </a:r>
          </a:p>
          <a:p>
            <a:pPr lvl="1"/>
            <a:r>
              <a:rPr lang="sl-SI" dirty="0"/>
              <a:t>Bibliografske in splošne reference</a:t>
            </a:r>
          </a:p>
          <a:p>
            <a:pPr lvl="1"/>
            <a:r>
              <a:rPr lang="sl-SI" dirty="0"/>
              <a:t>Prelome strani</a:t>
            </a:r>
          </a:p>
          <a:p>
            <a:endParaRPr lang="sl-SI" dirty="0"/>
          </a:p>
        </p:txBody>
      </p:sp>
    </p:spTree>
    <p:extLst>
      <p:ext uri="{BB962C8B-B14F-4D97-AF65-F5344CB8AC3E}">
        <p14:creationId xmlns:p14="http://schemas.microsoft.com/office/powerpoint/2010/main" val="1412174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47B-D3EA-EF63-B75D-BF2C92C90CA1}"/>
              </a:ext>
            </a:extLst>
          </p:cNvPr>
          <p:cNvSpPr>
            <a:spLocks noGrp="1"/>
          </p:cNvSpPr>
          <p:nvPr>
            <p:ph type="title"/>
          </p:nvPr>
        </p:nvSpPr>
        <p:spPr/>
        <p:txBody>
          <a:bodyPr/>
          <a:lstStyle/>
          <a:p>
            <a:r>
              <a:rPr lang="pl-PL" dirty="0"/>
              <a:t>Več komponent za osebna imena</a:t>
            </a:r>
            <a:endParaRPr lang="sl-SI" dirty="0"/>
          </a:p>
        </p:txBody>
      </p:sp>
      <p:sp>
        <p:nvSpPr>
          <p:cNvPr id="3" name="Content Placeholder 2">
            <a:extLst>
              <a:ext uri="{FF2B5EF4-FFF2-40B4-BE49-F238E27FC236}">
                <a16:creationId xmlns:a16="http://schemas.microsoft.com/office/drawing/2014/main" id="{CBA4DB76-EB9B-0193-8892-14AD29836803}"/>
              </a:ext>
            </a:extLst>
          </p:cNvPr>
          <p:cNvSpPr>
            <a:spLocks noGrp="1"/>
          </p:cNvSpPr>
          <p:nvPr>
            <p:ph idx="1"/>
          </p:nvPr>
        </p:nvSpPr>
        <p:spPr/>
        <p:txBody>
          <a:bodyPr/>
          <a:lstStyle/>
          <a:p>
            <a:r>
              <a:rPr lang="sl-SI" dirty="0"/>
              <a:t>&lt;</a:t>
            </a:r>
            <a:r>
              <a:rPr lang="sl-SI" dirty="0" err="1">
                <a:solidFill>
                  <a:srgbClr val="4375C6"/>
                </a:solidFill>
              </a:rPr>
              <a:t>roleName</a:t>
            </a:r>
            <a:r>
              <a:rPr lang="sl-SI" dirty="0"/>
              <a:t>&gt; sestavina imena, ki označuje vlogo ali položaj v družbi (npr. cesar, predsednik, general)</a:t>
            </a:r>
          </a:p>
          <a:p>
            <a:r>
              <a:rPr lang="sl-SI" dirty="0"/>
              <a:t>&lt;</a:t>
            </a:r>
            <a:r>
              <a:rPr lang="sl-SI" dirty="0" err="1">
                <a:solidFill>
                  <a:srgbClr val="4375C6"/>
                </a:solidFill>
              </a:rPr>
              <a:t>genName</a:t>
            </a:r>
            <a:r>
              <a:rPr lang="sl-SI" dirty="0"/>
              <a:t>&gt; generacijski ali dinastični podatki (npr. starejši, mlajši, II)</a:t>
            </a:r>
          </a:p>
          <a:p>
            <a:r>
              <a:rPr lang="sl-SI" dirty="0"/>
              <a:t>&lt;</a:t>
            </a:r>
            <a:r>
              <a:rPr lang="sl-SI" dirty="0" err="1">
                <a:solidFill>
                  <a:srgbClr val="4375C6"/>
                </a:solidFill>
              </a:rPr>
              <a:t>addName</a:t>
            </a:r>
            <a:r>
              <a:rPr lang="sl-SI" dirty="0"/>
              <a:t>&gt; dodatno ime, na primer vzdevek ali vzdevek (npr. Rdeči, Veliki)</a:t>
            </a:r>
          </a:p>
          <a:p>
            <a:r>
              <a:rPr lang="sl-SI" dirty="0"/>
              <a:t>&lt;</a:t>
            </a:r>
            <a:r>
              <a:rPr lang="sl-SI" dirty="0" err="1">
                <a:solidFill>
                  <a:srgbClr val="4375C6"/>
                </a:solidFill>
              </a:rPr>
              <a:t>nameLink</a:t>
            </a:r>
            <a:r>
              <a:rPr lang="sl-SI" dirty="0"/>
              <a:t>&gt; povezovalni izraz delov imena (npr. van, </a:t>
            </a:r>
            <a:r>
              <a:rPr lang="sl-SI" dirty="0" err="1"/>
              <a:t>of</a:t>
            </a:r>
            <a:r>
              <a:rPr lang="sl-SI" dirty="0"/>
              <a:t>, de)</a:t>
            </a:r>
          </a:p>
        </p:txBody>
      </p:sp>
    </p:spTree>
    <p:extLst>
      <p:ext uri="{BB962C8B-B14F-4D97-AF65-F5344CB8AC3E}">
        <p14:creationId xmlns:p14="http://schemas.microsoft.com/office/powerpoint/2010/main" val="1260532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5154-6592-1B15-6F95-75AD64911DFF}"/>
              </a:ext>
            </a:extLst>
          </p:cNvPr>
          <p:cNvSpPr>
            <a:spLocks noGrp="1"/>
          </p:cNvSpPr>
          <p:nvPr>
            <p:ph type="title"/>
          </p:nvPr>
        </p:nvSpPr>
        <p:spPr/>
        <p:txBody>
          <a:bodyPr/>
          <a:lstStyle/>
          <a:p>
            <a:r>
              <a:rPr lang="sl-SI" dirty="0"/>
              <a:t>Imena in entitete, na katere se sklicujejo</a:t>
            </a:r>
          </a:p>
        </p:txBody>
      </p:sp>
      <p:sp>
        <p:nvSpPr>
          <p:cNvPr id="3" name="Content Placeholder 2">
            <a:extLst>
              <a:ext uri="{FF2B5EF4-FFF2-40B4-BE49-F238E27FC236}">
                <a16:creationId xmlns:a16="http://schemas.microsoft.com/office/drawing/2014/main" id="{014599B6-21CB-138C-8B23-3F22C2EBB0A2}"/>
              </a:ext>
            </a:extLst>
          </p:cNvPr>
          <p:cNvSpPr>
            <a:spLocks noGrp="1"/>
          </p:cNvSpPr>
          <p:nvPr>
            <p:ph idx="1"/>
          </p:nvPr>
        </p:nvSpPr>
        <p:spPr/>
        <p:txBody>
          <a:bodyPr/>
          <a:lstStyle/>
          <a:p>
            <a:r>
              <a:rPr lang="sl-SI" dirty="0"/>
              <a:t>TEI razlikuje med oznakami v besedilu (pojavitev imena) in predmetom, na katerega se nanašajo (predmet v resničnem svetu).</a:t>
            </a:r>
          </a:p>
          <a:p>
            <a:r>
              <a:rPr lang="sl-SI" dirty="0"/>
              <a:t>Tako se element:</a:t>
            </a:r>
          </a:p>
          <a:p>
            <a:pPr lvl="1"/>
            <a:r>
              <a:rPr lang="sl-SI" dirty="0"/>
              <a:t>&lt;</a:t>
            </a:r>
            <a:r>
              <a:rPr lang="sl-SI" dirty="0">
                <a:solidFill>
                  <a:srgbClr val="4375C6"/>
                </a:solidFill>
              </a:rPr>
              <a:t>person</a:t>
            </a:r>
            <a:r>
              <a:rPr lang="sl-SI" dirty="0"/>
              <a:t>&gt; se ujema z &lt;</a:t>
            </a:r>
            <a:r>
              <a:rPr lang="sl-SI" dirty="0" err="1">
                <a:solidFill>
                  <a:srgbClr val="4375C6"/>
                </a:solidFill>
              </a:rPr>
              <a:t>persName</a:t>
            </a:r>
            <a:r>
              <a:rPr lang="sl-SI" dirty="0"/>
              <a:t>&gt;</a:t>
            </a:r>
          </a:p>
          <a:p>
            <a:pPr lvl="1"/>
            <a:r>
              <a:rPr lang="sl-SI" dirty="0"/>
              <a:t>&lt;</a:t>
            </a:r>
            <a:r>
              <a:rPr lang="sl-SI" dirty="0">
                <a:solidFill>
                  <a:srgbClr val="4375C6"/>
                </a:solidFill>
              </a:rPr>
              <a:t>place</a:t>
            </a:r>
            <a:r>
              <a:rPr lang="sl-SI" dirty="0"/>
              <a:t>&gt; se ujema z &lt;</a:t>
            </a:r>
            <a:r>
              <a:rPr lang="sl-SI" dirty="0" err="1">
                <a:solidFill>
                  <a:srgbClr val="4375C6"/>
                </a:solidFill>
              </a:rPr>
              <a:t>placeName</a:t>
            </a:r>
            <a:r>
              <a:rPr lang="sl-SI" dirty="0"/>
              <a:t>&gt;</a:t>
            </a:r>
          </a:p>
          <a:p>
            <a:pPr lvl="1"/>
            <a:r>
              <a:rPr lang="sl-SI" dirty="0"/>
              <a:t>&lt;</a:t>
            </a:r>
            <a:r>
              <a:rPr lang="sl-SI" dirty="0" err="1">
                <a:solidFill>
                  <a:srgbClr val="4375C6"/>
                </a:solidFill>
              </a:rPr>
              <a:t>org</a:t>
            </a:r>
            <a:r>
              <a:rPr lang="sl-SI" dirty="0"/>
              <a:t>&gt; se ujema z &lt;</a:t>
            </a:r>
            <a:r>
              <a:rPr lang="sl-SI" dirty="0" err="1">
                <a:solidFill>
                  <a:srgbClr val="4375C6"/>
                </a:solidFill>
              </a:rPr>
              <a:t>orgName</a:t>
            </a:r>
            <a:r>
              <a:rPr lang="sl-SI" dirty="0"/>
              <a:t>&gt;</a:t>
            </a:r>
          </a:p>
          <a:p>
            <a:r>
              <a:rPr lang="sl-SI" sz="2400" dirty="0"/>
              <a:t>Podrobne informacije o osebi so običajno shranjene v TEI </a:t>
            </a:r>
            <a:r>
              <a:rPr lang="sl-SI" sz="2400" dirty="0" err="1"/>
              <a:t>header</a:t>
            </a:r>
            <a:r>
              <a:rPr lang="sl-SI" sz="2400" dirty="0"/>
              <a:t> (&lt;</a:t>
            </a:r>
            <a:r>
              <a:rPr lang="sl-SI" sz="2400" dirty="0" err="1">
                <a:solidFill>
                  <a:srgbClr val="4375C6"/>
                </a:solidFill>
              </a:rPr>
              <a:t>teiHeader</a:t>
            </a:r>
            <a:r>
              <a:rPr lang="sl-SI" sz="2400" dirty="0"/>
              <a:t>&gt;)</a:t>
            </a:r>
          </a:p>
        </p:txBody>
      </p:sp>
    </p:spTree>
    <p:extLst>
      <p:ext uri="{BB962C8B-B14F-4D97-AF65-F5344CB8AC3E}">
        <p14:creationId xmlns:p14="http://schemas.microsoft.com/office/powerpoint/2010/main" val="34484895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5154-6592-1B15-6F95-75AD64911DFF}"/>
              </a:ext>
            </a:extLst>
          </p:cNvPr>
          <p:cNvSpPr>
            <a:spLocks noGrp="1"/>
          </p:cNvSpPr>
          <p:nvPr>
            <p:ph type="title"/>
          </p:nvPr>
        </p:nvSpPr>
        <p:spPr/>
        <p:txBody>
          <a:bodyPr/>
          <a:lstStyle/>
          <a:p>
            <a:r>
              <a:rPr lang="sl-SI" dirty="0"/>
              <a:t>Imena organizacij</a:t>
            </a:r>
          </a:p>
        </p:txBody>
      </p:sp>
      <p:sp>
        <p:nvSpPr>
          <p:cNvPr id="3" name="Content Placeholder 2">
            <a:extLst>
              <a:ext uri="{FF2B5EF4-FFF2-40B4-BE49-F238E27FC236}">
                <a16:creationId xmlns:a16="http://schemas.microsoft.com/office/drawing/2014/main" id="{014599B6-21CB-138C-8B23-3F22C2EBB0A2}"/>
              </a:ext>
            </a:extLst>
          </p:cNvPr>
          <p:cNvSpPr>
            <a:spLocks noGrp="1"/>
          </p:cNvSpPr>
          <p:nvPr>
            <p:ph idx="1"/>
          </p:nvPr>
        </p:nvSpPr>
        <p:spPr/>
        <p:txBody>
          <a:bodyPr>
            <a:normAutofit/>
          </a:bodyPr>
          <a:lstStyle/>
          <a:p>
            <a:r>
              <a:rPr lang="sl-SI" sz="2000" dirty="0"/>
              <a:t>Element &lt;</a:t>
            </a:r>
            <a:r>
              <a:rPr lang="sl-SI" sz="2000" dirty="0" err="1">
                <a:solidFill>
                  <a:srgbClr val="4375C6"/>
                </a:solidFill>
              </a:rPr>
              <a:t>orgName</a:t>
            </a:r>
            <a:r>
              <a:rPr lang="sl-SI" sz="2000" dirty="0"/>
              <a:t>&gt; </a:t>
            </a:r>
            <a:r>
              <a:rPr lang="pl-PL" sz="2000" dirty="0"/>
              <a:t>vsebuje imena organizacij </a:t>
            </a:r>
          </a:p>
          <a:p>
            <a:r>
              <a:rPr lang="sl-SI" sz="2000" dirty="0"/>
              <a:t>Organizacije so poimenovane skupine ljudi, ki se obravnavajo kot ena enota: univerzitetne ustanove, radijske in televizijske družbe, podjetja, rasne ali etnične skupine, politične skupine itd.</a:t>
            </a:r>
          </a:p>
          <a:p>
            <a:endParaRPr lang="sl-SI" sz="1800" dirty="0"/>
          </a:p>
        </p:txBody>
      </p:sp>
      <p:pic>
        <p:nvPicPr>
          <p:cNvPr id="5" name="Picture 4">
            <a:extLst>
              <a:ext uri="{FF2B5EF4-FFF2-40B4-BE49-F238E27FC236}">
                <a16:creationId xmlns:a16="http://schemas.microsoft.com/office/drawing/2014/main" id="{7169016A-BA12-AFDB-96CF-730A1A9E8FD6}"/>
              </a:ext>
            </a:extLst>
          </p:cNvPr>
          <p:cNvPicPr>
            <a:picLocks noChangeAspect="1"/>
          </p:cNvPicPr>
          <p:nvPr/>
        </p:nvPicPr>
        <p:blipFill>
          <a:blip r:embed="rId2"/>
          <a:stretch>
            <a:fillRect/>
          </a:stretch>
        </p:blipFill>
        <p:spPr>
          <a:xfrm>
            <a:off x="1853306" y="3017521"/>
            <a:ext cx="8485387" cy="2930696"/>
          </a:xfrm>
          <a:prstGeom prst="rect">
            <a:avLst/>
          </a:prstGeom>
        </p:spPr>
      </p:pic>
      <p:sp>
        <p:nvSpPr>
          <p:cNvPr id="6" name="Rectangle 5">
            <a:extLst>
              <a:ext uri="{FF2B5EF4-FFF2-40B4-BE49-F238E27FC236}">
                <a16:creationId xmlns:a16="http://schemas.microsoft.com/office/drawing/2014/main" id="{C0C8248D-827A-ADC9-F9E7-E978D7415839}"/>
              </a:ext>
            </a:extLst>
          </p:cNvPr>
          <p:cNvSpPr/>
          <p:nvPr/>
        </p:nvSpPr>
        <p:spPr>
          <a:xfrm>
            <a:off x="7142480" y="4673600"/>
            <a:ext cx="2590800" cy="2438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ln>
                <a:solidFill>
                  <a:srgbClr val="C00000"/>
                </a:solidFill>
              </a:ln>
              <a:noFill/>
            </a:endParaRPr>
          </a:p>
        </p:txBody>
      </p:sp>
    </p:spTree>
    <p:extLst>
      <p:ext uri="{BB962C8B-B14F-4D97-AF65-F5344CB8AC3E}">
        <p14:creationId xmlns:p14="http://schemas.microsoft.com/office/powerpoint/2010/main" val="3287507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5154-6592-1B15-6F95-75AD64911DFF}"/>
              </a:ext>
            </a:extLst>
          </p:cNvPr>
          <p:cNvSpPr>
            <a:spLocks noGrp="1"/>
          </p:cNvSpPr>
          <p:nvPr>
            <p:ph type="title"/>
          </p:nvPr>
        </p:nvSpPr>
        <p:spPr/>
        <p:txBody>
          <a:bodyPr/>
          <a:lstStyle/>
          <a:p>
            <a:pPr marL="0" indent="0">
              <a:buNone/>
            </a:pPr>
            <a:r>
              <a:rPr lang="sl-SI" sz="4400" dirty="0"/>
              <a:t>Podrobne informacije o osebi so običajno shranjene v TEI </a:t>
            </a:r>
            <a:r>
              <a:rPr lang="sl-SI" sz="4400" dirty="0" err="1"/>
              <a:t>header</a:t>
            </a:r>
            <a:endParaRPr lang="sl-SI" sz="4400" dirty="0"/>
          </a:p>
        </p:txBody>
      </p:sp>
      <p:sp>
        <p:nvSpPr>
          <p:cNvPr id="3" name="Content Placeholder 2">
            <a:extLst>
              <a:ext uri="{FF2B5EF4-FFF2-40B4-BE49-F238E27FC236}">
                <a16:creationId xmlns:a16="http://schemas.microsoft.com/office/drawing/2014/main" id="{014599B6-21CB-138C-8B23-3F22C2EBB0A2}"/>
              </a:ext>
            </a:extLst>
          </p:cNvPr>
          <p:cNvSpPr>
            <a:spLocks noGrp="1"/>
          </p:cNvSpPr>
          <p:nvPr>
            <p:ph idx="1"/>
          </p:nvPr>
        </p:nvSpPr>
        <p:spPr/>
        <p:txBody>
          <a:bodyPr/>
          <a:lstStyle/>
          <a:p>
            <a:r>
              <a:rPr lang="sl-SI" sz="2400" dirty="0"/>
              <a:t>&lt;</a:t>
            </a:r>
            <a:r>
              <a:rPr lang="sl-SI" sz="2400" dirty="0">
                <a:solidFill>
                  <a:srgbClr val="4375C6"/>
                </a:solidFill>
              </a:rPr>
              <a:t>person</a:t>
            </a:r>
            <a:r>
              <a:rPr lang="sl-SI" sz="2400" dirty="0"/>
              <a:t>&gt; združi informacije o osebi.</a:t>
            </a:r>
          </a:p>
          <a:p>
            <a:r>
              <a:rPr lang="sl-SI" sz="2400" dirty="0"/>
              <a:t>&lt;</a:t>
            </a:r>
            <a:r>
              <a:rPr lang="sl-SI" sz="2400" dirty="0" err="1">
                <a:solidFill>
                  <a:srgbClr val="4375C6"/>
                </a:solidFill>
              </a:rPr>
              <a:t>personGrp</a:t>
            </a:r>
            <a:r>
              <a:rPr lang="sl-SI" sz="2400" dirty="0"/>
              <a:t>&gt; skupina posameznikov, ki se obravnavajo kot ena enota, npr. "občinstvo")</a:t>
            </a:r>
          </a:p>
          <a:p>
            <a:r>
              <a:rPr lang="sl-SI" sz="2400" dirty="0"/>
              <a:t>&lt;</a:t>
            </a:r>
            <a:r>
              <a:rPr lang="sl-SI" sz="2400" dirty="0" err="1">
                <a:solidFill>
                  <a:srgbClr val="4375C6"/>
                </a:solidFill>
              </a:rPr>
              <a:t>listPerson</a:t>
            </a:r>
            <a:r>
              <a:rPr lang="sl-SI" sz="2400" dirty="0"/>
              <a:t>&gt; vsebuje vrsto elementov &lt;</a:t>
            </a:r>
            <a:r>
              <a:rPr lang="sl-SI" sz="2400" dirty="0">
                <a:solidFill>
                  <a:srgbClr val="4375C6"/>
                </a:solidFill>
              </a:rPr>
              <a:t>person</a:t>
            </a:r>
            <a:r>
              <a:rPr lang="sl-SI" sz="2400" dirty="0"/>
              <a:t>&gt; in &lt;</a:t>
            </a:r>
            <a:r>
              <a:rPr lang="sl-SI" sz="2400" dirty="0" err="1">
                <a:solidFill>
                  <a:srgbClr val="4375C6"/>
                </a:solidFill>
              </a:rPr>
              <a:t>personGrp</a:t>
            </a:r>
            <a:r>
              <a:rPr lang="sl-SI" sz="2400" dirty="0"/>
              <a:t>&gt; ter je naveden znotraj elementa &lt;</a:t>
            </a:r>
            <a:r>
              <a:rPr lang="sl-SI" sz="2400" dirty="0" err="1">
                <a:solidFill>
                  <a:srgbClr val="4375C6"/>
                </a:solidFill>
              </a:rPr>
              <a:t>particDesc</a:t>
            </a:r>
            <a:r>
              <a:rPr lang="sl-SI" sz="2400" dirty="0"/>
              <a:t>&gt; v elementu &lt;</a:t>
            </a:r>
            <a:r>
              <a:rPr lang="sl-SI" sz="2400" dirty="0" err="1">
                <a:solidFill>
                  <a:srgbClr val="4375C6"/>
                </a:solidFill>
              </a:rPr>
              <a:t>profileDesc</a:t>
            </a:r>
            <a:r>
              <a:rPr lang="sl-SI" sz="2400" dirty="0"/>
              <a:t>&gt; v glavi TEI (&lt;</a:t>
            </a:r>
            <a:r>
              <a:rPr lang="sl-SI" sz="2400" dirty="0" err="1">
                <a:solidFill>
                  <a:srgbClr val="4375C6"/>
                </a:solidFill>
              </a:rPr>
              <a:t>teiHeader</a:t>
            </a:r>
            <a:r>
              <a:rPr lang="sl-SI" sz="2400" dirty="0"/>
              <a:t>&gt;).</a:t>
            </a:r>
          </a:p>
        </p:txBody>
      </p:sp>
    </p:spTree>
    <p:extLst>
      <p:ext uri="{BB962C8B-B14F-4D97-AF65-F5344CB8AC3E}">
        <p14:creationId xmlns:p14="http://schemas.microsoft.com/office/powerpoint/2010/main" val="389789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Odstavki</a:t>
            </a:r>
          </a:p>
        </p:txBody>
      </p:sp>
      <p:sp>
        <p:nvSpPr>
          <p:cNvPr id="6" name="TextBox 5">
            <a:extLst>
              <a:ext uri="{FF2B5EF4-FFF2-40B4-BE49-F238E27FC236}">
                <a16:creationId xmlns:a16="http://schemas.microsoft.com/office/drawing/2014/main" id="{F37A4C24-D618-C516-2329-A9202C09770F}"/>
              </a:ext>
            </a:extLst>
          </p:cNvPr>
          <p:cNvSpPr txBox="1"/>
          <p:nvPr/>
        </p:nvSpPr>
        <p:spPr>
          <a:xfrm>
            <a:off x="2087220" y="5637126"/>
            <a:ext cx="9114180" cy="277000"/>
          </a:xfrm>
          <a:prstGeom prst="rect">
            <a:avLst/>
          </a:prstGeom>
          <a:noFill/>
        </p:spPr>
        <p:txBody>
          <a:bodyPr wrap="square" rtlCol="0">
            <a:spAutoFit/>
          </a:bodyPr>
          <a:lstStyle/>
          <a:p>
            <a:r>
              <a:rPr lang="sl-SI" sz="1200" dirty="0"/>
              <a:t>Kovačič, Fran, Mariborsko vprašanje, </a:t>
            </a:r>
            <a:r>
              <a:rPr lang="sl-SI" sz="1200" i="1" dirty="0"/>
              <a:t>Časopis za zgodovino in narodopisje</a:t>
            </a:r>
            <a:r>
              <a:rPr lang="sl-SI" sz="1200" dirty="0"/>
              <a:t>, 1920, št. 1, str. 14-27.  </a:t>
            </a:r>
          </a:p>
        </p:txBody>
      </p:sp>
      <p:pic>
        <p:nvPicPr>
          <p:cNvPr id="10" name="Picture 9">
            <a:extLst>
              <a:ext uri="{FF2B5EF4-FFF2-40B4-BE49-F238E27FC236}">
                <a16:creationId xmlns:a16="http://schemas.microsoft.com/office/drawing/2014/main" id="{7A6616BE-D16D-DF20-6F86-E04372240CC6}"/>
              </a:ext>
            </a:extLst>
          </p:cNvPr>
          <p:cNvPicPr>
            <a:picLocks noChangeAspect="1"/>
          </p:cNvPicPr>
          <p:nvPr/>
        </p:nvPicPr>
        <p:blipFill>
          <a:blip r:embed="rId2"/>
          <a:stretch>
            <a:fillRect/>
          </a:stretch>
        </p:blipFill>
        <p:spPr>
          <a:xfrm>
            <a:off x="2087219" y="1690688"/>
            <a:ext cx="7516694" cy="2992865"/>
          </a:xfrm>
          <a:prstGeom prst="rect">
            <a:avLst/>
          </a:prstGeom>
        </p:spPr>
      </p:pic>
    </p:spTree>
    <p:extLst>
      <p:ext uri="{BB962C8B-B14F-4D97-AF65-F5344CB8AC3E}">
        <p14:creationId xmlns:p14="http://schemas.microsoft.com/office/powerpoint/2010/main" val="317875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Odstavki – TEI &lt;</a:t>
            </a:r>
            <a:r>
              <a:rPr lang="sl-SI" dirty="0">
                <a:solidFill>
                  <a:srgbClr val="4375C6"/>
                </a:solidFill>
              </a:rPr>
              <a:t>p</a:t>
            </a:r>
            <a:r>
              <a:rPr lang="sl-SI" dirty="0"/>
              <a:t>&gt;</a:t>
            </a:r>
          </a:p>
        </p:txBody>
      </p:sp>
      <p:pic>
        <p:nvPicPr>
          <p:cNvPr id="9" name="Picture 8">
            <a:extLst>
              <a:ext uri="{FF2B5EF4-FFF2-40B4-BE49-F238E27FC236}">
                <a16:creationId xmlns:a16="http://schemas.microsoft.com/office/drawing/2014/main" id="{27DD4964-E995-283A-EA9B-ABFA4A612808}"/>
              </a:ext>
            </a:extLst>
          </p:cNvPr>
          <p:cNvPicPr>
            <a:picLocks noChangeAspect="1"/>
          </p:cNvPicPr>
          <p:nvPr/>
        </p:nvPicPr>
        <p:blipFill>
          <a:blip r:embed="rId2"/>
          <a:stretch>
            <a:fillRect/>
          </a:stretch>
        </p:blipFill>
        <p:spPr>
          <a:xfrm>
            <a:off x="1650678" y="2118052"/>
            <a:ext cx="8576103" cy="2795734"/>
          </a:xfrm>
          <a:prstGeom prst="rect">
            <a:avLst/>
          </a:prstGeom>
        </p:spPr>
      </p:pic>
    </p:spTree>
    <p:extLst>
      <p:ext uri="{BB962C8B-B14F-4D97-AF65-F5344CB8AC3E}">
        <p14:creationId xmlns:p14="http://schemas.microsoft.com/office/powerpoint/2010/main" val="162534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Razdelki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Več odstavkov &lt;</a:t>
            </a:r>
            <a:r>
              <a:rPr lang="sl-SI" dirty="0">
                <a:solidFill>
                  <a:srgbClr val="4375C6"/>
                </a:solidFill>
              </a:rPr>
              <a:t>p</a:t>
            </a:r>
            <a:r>
              <a:rPr lang="sl-SI" dirty="0"/>
              <a:t>&gt; je mogoče združiti v hierarhične razdelke in pododdelke</a:t>
            </a:r>
          </a:p>
          <a:p>
            <a:r>
              <a:rPr lang="sl-SI" dirty="0"/>
              <a:t>Razdelki vseh vrst so kodirani z &lt;</a:t>
            </a:r>
            <a:r>
              <a:rPr lang="sl-SI" dirty="0">
                <a:solidFill>
                  <a:srgbClr val="4375C6"/>
                </a:solidFill>
              </a:rPr>
              <a:t>div</a:t>
            </a:r>
            <a:r>
              <a:rPr lang="sl-SI" dirty="0"/>
              <a:t>&gt;</a:t>
            </a:r>
          </a:p>
          <a:p>
            <a:r>
              <a:rPr lang="sl-SI" dirty="0"/>
              <a:t>&lt;</a:t>
            </a:r>
            <a:r>
              <a:rPr lang="sl-SI" dirty="0">
                <a:solidFill>
                  <a:srgbClr val="4375C6"/>
                </a:solidFill>
              </a:rPr>
              <a:t>div</a:t>
            </a:r>
            <a:r>
              <a:rPr lang="sl-SI" dirty="0"/>
              <a:t>&gt; elementi se lahko hierarhično gnezdijo</a:t>
            </a:r>
          </a:p>
        </p:txBody>
      </p:sp>
    </p:spTree>
    <p:extLst>
      <p:ext uri="{BB962C8B-B14F-4D97-AF65-F5344CB8AC3E}">
        <p14:creationId xmlns:p14="http://schemas.microsoft.com/office/powerpoint/2010/main" val="382063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Razdelki – TEI &lt;</a:t>
            </a:r>
            <a:r>
              <a:rPr lang="sl-SI" dirty="0">
                <a:solidFill>
                  <a:srgbClr val="4375C6"/>
                </a:solidFill>
              </a:rPr>
              <a:t>div</a:t>
            </a:r>
            <a:r>
              <a:rPr lang="sl-SI" dirty="0"/>
              <a:t>&gt;</a:t>
            </a:r>
          </a:p>
        </p:txBody>
      </p:sp>
      <p:pic>
        <p:nvPicPr>
          <p:cNvPr id="9" name="Content Placeholder 8">
            <a:extLst>
              <a:ext uri="{FF2B5EF4-FFF2-40B4-BE49-F238E27FC236}">
                <a16:creationId xmlns:a16="http://schemas.microsoft.com/office/drawing/2014/main" id="{907C211A-C879-71D5-245F-0F2A14F95730}"/>
              </a:ext>
            </a:extLst>
          </p:cNvPr>
          <p:cNvPicPr>
            <a:picLocks noGrp="1" noChangeAspect="1"/>
          </p:cNvPicPr>
          <p:nvPr>
            <p:ph idx="1"/>
          </p:nvPr>
        </p:nvPicPr>
        <p:blipFill>
          <a:blip r:embed="rId2"/>
          <a:stretch>
            <a:fillRect/>
          </a:stretch>
        </p:blipFill>
        <p:spPr>
          <a:xfrm>
            <a:off x="1446438" y="1690688"/>
            <a:ext cx="8442851" cy="3991165"/>
          </a:xfrm>
        </p:spPr>
      </p:pic>
      <p:cxnSp>
        <p:nvCxnSpPr>
          <p:cNvPr id="13" name="Straight Connector 12">
            <a:extLst>
              <a:ext uri="{FF2B5EF4-FFF2-40B4-BE49-F238E27FC236}">
                <a16:creationId xmlns:a16="http://schemas.microsoft.com/office/drawing/2014/main" id="{1E7DC7C1-D73D-85E6-4721-A44B5D63F700}"/>
              </a:ext>
            </a:extLst>
          </p:cNvPr>
          <p:cNvCxnSpPr/>
          <p:nvPr/>
        </p:nvCxnSpPr>
        <p:spPr>
          <a:xfrm>
            <a:off x="1446438" y="5681853"/>
            <a:ext cx="5811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8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Naslovi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Element &lt;</a:t>
            </a:r>
            <a:r>
              <a:rPr lang="sl-SI" dirty="0" err="1">
                <a:solidFill>
                  <a:srgbClr val="4375C6"/>
                </a:solidFill>
              </a:rPr>
              <a:t>head</a:t>
            </a:r>
            <a:r>
              <a:rPr lang="sl-SI" dirty="0"/>
              <a:t>&gt; se uporablja za identifikacijo naslova</a:t>
            </a:r>
          </a:p>
          <a:p>
            <a:r>
              <a:rPr lang="sl-SI" dirty="0"/>
              <a:t>Element na začetku katerega koli razdelka na kateri koli ravni</a:t>
            </a:r>
          </a:p>
          <a:p>
            <a:endParaRPr lang="sl-SI" dirty="0"/>
          </a:p>
        </p:txBody>
      </p:sp>
    </p:spTree>
    <p:extLst>
      <p:ext uri="{BB962C8B-B14F-4D97-AF65-F5344CB8AC3E}">
        <p14:creationId xmlns:p14="http://schemas.microsoft.com/office/powerpoint/2010/main" val="1127190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Naslovi – TEI &lt;</a:t>
            </a:r>
            <a:r>
              <a:rPr lang="sl-SI" dirty="0" err="1">
                <a:solidFill>
                  <a:srgbClr val="4375C6"/>
                </a:solidFill>
              </a:rPr>
              <a:t>head</a:t>
            </a:r>
            <a:r>
              <a:rPr lang="sl-SI" dirty="0"/>
              <a:t>&gt;</a:t>
            </a:r>
          </a:p>
        </p:txBody>
      </p:sp>
      <p:pic>
        <p:nvPicPr>
          <p:cNvPr id="5" name="Content Placeholder 4">
            <a:extLst>
              <a:ext uri="{FF2B5EF4-FFF2-40B4-BE49-F238E27FC236}">
                <a16:creationId xmlns:a16="http://schemas.microsoft.com/office/drawing/2014/main" id="{541E6A64-473C-9C40-8439-4C53064817FC}"/>
              </a:ext>
            </a:extLst>
          </p:cNvPr>
          <p:cNvPicPr>
            <a:picLocks noGrp="1" noChangeAspect="1"/>
          </p:cNvPicPr>
          <p:nvPr>
            <p:ph idx="1"/>
          </p:nvPr>
        </p:nvPicPr>
        <p:blipFill>
          <a:blip r:embed="rId2"/>
          <a:stretch>
            <a:fillRect/>
          </a:stretch>
        </p:blipFill>
        <p:spPr>
          <a:xfrm>
            <a:off x="1759226" y="1690688"/>
            <a:ext cx="8527247" cy="4436398"/>
          </a:xfrm>
        </p:spPr>
      </p:pic>
    </p:spTree>
    <p:extLst>
      <p:ext uri="{BB962C8B-B14F-4D97-AF65-F5344CB8AC3E}">
        <p14:creationId xmlns:p14="http://schemas.microsoft.com/office/powerpoint/2010/main" val="59758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normAutofit/>
          </a:bodyPr>
          <a:lstStyle/>
          <a:p>
            <a:r>
              <a:rPr lang="sl-SI" dirty="0"/>
              <a:t>Element seznama &lt;</a:t>
            </a:r>
            <a:r>
              <a:rPr lang="sl-SI" dirty="0">
                <a:solidFill>
                  <a:srgbClr val="4375C6"/>
                </a:solidFill>
              </a:rPr>
              <a:t>list</a:t>
            </a:r>
            <a:r>
              <a:rPr lang="sl-SI" dirty="0"/>
              <a:t>&gt; se lahko uporablja za označevanje katerega koli seznama:</a:t>
            </a:r>
          </a:p>
          <a:p>
            <a:pPr lvl="1"/>
            <a:r>
              <a:rPr lang="sl-SI" dirty="0"/>
              <a:t>oštevilčenega</a:t>
            </a:r>
          </a:p>
          <a:p>
            <a:pPr lvl="1"/>
            <a:r>
              <a:rPr lang="sl-SI" dirty="0"/>
              <a:t>s črkami</a:t>
            </a:r>
          </a:p>
          <a:p>
            <a:pPr lvl="1"/>
            <a:r>
              <a:rPr lang="sl-SI" dirty="0"/>
              <a:t>označenega </a:t>
            </a:r>
          </a:p>
          <a:p>
            <a:pPr lvl="1"/>
            <a:r>
              <a:rPr lang="sl-SI" dirty="0"/>
              <a:t>neoznačenega</a:t>
            </a:r>
          </a:p>
        </p:txBody>
      </p:sp>
    </p:spTree>
    <p:extLst>
      <p:ext uri="{BB962C8B-B14F-4D97-AF65-F5344CB8AC3E}">
        <p14:creationId xmlns:p14="http://schemas.microsoft.com/office/powerpoint/2010/main" val="127955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normAutofit fontScale="92500" lnSpcReduction="10000"/>
          </a:bodyPr>
          <a:lstStyle/>
          <a:p>
            <a:r>
              <a:rPr lang="sl-SI" dirty="0"/>
              <a:t>Nekateri elementi znotraj &lt;</a:t>
            </a:r>
            <a:r>
              <a:rPr lang="sl-SI" dirty="0">
                <a:solidFill>
                  <a:srgbClr val="4375C6"/>
                </a:solidFill>
              </a:rPr>
              <a:t>list</a:t>
            </a:r>
            <a:r>
              <a:rPr lang="sl-SI" dirty="0"/>
              <a:t>&gt;:</a:t>
            </a:r>
          </a:p>
          <a:p>
            <a:pPr lvl="1"/>
            <a:r>
              <a:rPr lang="sl-SI" dirty="0"/>
              <a:t>&lt;</a:t>
            </a:r>
            <a:r>
              <a:rPr lang="sl-SI" dirty="0" err="1">
                <a:solidFill>
                  <a:srgbClr val="4375C6"/>
                </a:solidFill>
              </a:rPr>
              <a:t>item</a:t>
            </a:r>
            <a:r>
              <a:rPr lang="sl-SI" dirty="0"/>
              <a:t>&gt;</a:t>
            </a:r>
          </a:p>
          <a:p>
            <a:pPr lvl="1"/>
            <a:r>
              <a:rPr lang="sl-SI" dirty="0"/>
              <a:t>&lt;</a:t>
            </a:r>
            <a:r>
              <a:rPr lang="sl-SI" dirty="0" err="1">
                <a:solidFill>
                  <a:srgbClr val="4375C6"/>
                </a:solidFill>
              </a:rPr>
              <a:t>label</a:t>
            </a:r>
            <a:r>
              <a:rPr lang="sl-SI" dirty="0"/>
              <a:t>&gt;</a:t>
            </a:r>
          </a:p>
          <a:p>
            <a:pPr lvl="1"/>
            <a:r>
              <a:rPr lang="sl-SI" dirty="0"/>
              <a:t>&lt;</a:t>
            </a:r>
            <a:r>
              <a:rPr lang="sl-SI" dirty="0" err="1">
                <a:solidFill>
                  <a:srgbClr val="4375C6"/>
                </a:solidFill>
              </a:rPr>
              <a:t>head</a:t>
            </a:r>
            <a:r>
              <a:rPr lang="sl-SI" dirty="0"/>
              <a:t>&gt;</a:t>
            </a:r>
          </a:p>
          <a:p>
            <a:pPr lvl="1"/>
            <a:r>
              <a:rPr lang="sl-SI" dirty="0"/>
              <a:t>&lt;</a:t>
            </a:r>
            <a:r>
              <a:rPr lang="sl-SI" dirty="0" err="1">
                <a:solidFill>
                  <a:srgbClr val="4375C6"/>
                </a:solidFill>
              </a:rPr>
              <a:t>headItem</a:t>
            </a:r>
            <a:r>
              <a:rPr lang="sl-SI" dirty="0"/>
              <a:t>&gt;</a:t>
            </a:r>
          </a:p>
          <a:p>
            <a:pPr lvl="1"/>
            <a:endParaRPr lang="sl-SI" dirty="0"/>
          </a:p>
          <a:p>
            <a:r>
              <a:rPr lang="sl-SI" dirty="0"/>
              <a:t>Kot takšni morajo biti seznami kodirani z ustrezno vrednostjo atributa </a:t>
            </a:r>
            <a:r>
              <a:rPr lang="sl-SI" dirty="0">
                <a:solidFill>
                  <a:schemeClr val="accent2">
                    <a:lumMod val="75000"/>
                  </a:schemeClr>
                </a:solidFill>
              </a:rPr>
              <a:t>@rend</a:t>
            </a:r>
          </a:p>
          <a:p>
            <a:pPr lvl="1"/>
            <a:r>
              <a:rPr lang="sl-SI" dirty="0" err="1"/>
              <a:t>bulleted</a:t>
            </a:r>
            <a:r>
              <a:rPr lang="sl-SI" dirty="0"/>
              <a:t> – elementi, pred katerimi so točke/podobne oznake</a:t>
            </a:r>
          </a:p>
          <a:p>
            <a:pPr lvl="1"/>
            <a:r>
              <a:rPr lang="sl-SI" dirty="0" err="1"/>
              <a:t>inline</a:t>
            </a:r>
            <a:r>
              <a:rPr lang="sl-SI" dirty="0"/>
              <a:t> – elementi, upodobljeni v neprekinjeni prozi brez prelomov vrstic</a:t>
            </a:r>
          </a:p>
          <a:p>
            <a:pPr lvl="1"/>
            <a:r>
              <a:rPr lang="sl-SI" dirty="0" err="1"/>
              <a:t>numbered</a:t>
            </a:r>
            <a:r>
              <a:rPr lang="sl-SI" dirty="0"/>
              <a:t> – elementi, pred katerimi so številke ali črke</a:t>
            </a:r>
          </a:p>
          <a:p>
            <a:pPr lvl="1"/>
            <a:r>
              <a:rPr lang="sl-SI" dirty="0" err="1"/>
              <a:t>simple</a:t>
            </a:r>
            <a:r>
              <a:rPr lang="sl-SI" dirty="0"/>
              <a:t> – elementi, upodobljeni brez posebnih stilskih lastnosti ali oblikovanja</a:t>
            </a:r>
          </a:p>
        </p:txBody>
      </p:sp>
    </p:spTree>
    <p:extLst>
      <p:ext uri="{BB962C8B-B14F-4D97-AF65-F5344CB8AC3E}">
        <p14:creationId xmlns:p14="http://schemas.microsoft.com/office/powerpoint/2010/main" val="978750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 – TEI &lt;</a:t>
            </a:r>
            <a:r>
              <a:rPr lang="sl-SI" dirty="0">
                <a:solidFill>
                  <a:srgbClr val="4375C6"/>
                </a:solidFill>
              </a:rPr>
              <a:t>list</a:t>
            </a:r>
            <a:r>
              <a:rPr lang="sl-SI" dirty="0"/>
              <a:t>&gt; | &lt;</a:t>
            </a:r>
            <a:r>
              <a:rPr lang="sl-SI" dirty="0" err="1">
                <a:solidFill>
                  <a:srgbClr val="4375C6"/>
                </a:solidFill>
              </a:rPr>
              <a:t>item</a:t>
            </a:r>
            <a:r>
              <a:rPr lang="sl-SI" dirty="0"/>
              <a:t>&gt;</a:t>
            </a:r>
          </a:p>
        </p:txBody>
      </p:sp>
      <p:pic>
        <p:nvPicPr>
          <p:cNvPr id="5" name="Content Placeholder 4">
            <a:extLst>
              <a:ext uri="{FF2B5EF4-FFF2-40B4-BE49-F238E27FC236}">
                <a16:creationId xmlns:a16="http://schemas.microsoft.com/office/drawing/2014/main" id="{4B0BA32A-88E1-0087-073F-7F8327F6E139}"/>
              </a:ext>
            </a:extLst>
          </p:cNvPr>
          <p:cNvPicPr>
            <a:picLocks noGrp="1" noChangeAspect="1"/>
          </p:cNvPicPr>
          <p:nvPr>
            <p:ph idx="1"/>
          </p:nvPr>
        </p:nvPicPr>
        <p:blipFill>
          <a:blip r:embed="rId2"/>
          <a:stretch>
            <a:fillRect/>
          </a:stretch>
        </p:blipFill>
        <p:spPr>
          <a:xfrm>
            <a:off x="1619597" y="1939535"/>
            <a:ext cx="8952806" cy="2978930"/>
          </a:xfrm>
        </p:spPr>
      </p:pic>
    </p:spTree>
    <p:extLst>
      <p:ext uri="{BB962C8B-B14F-4D97-AF65-F5344CB8AC3E}">
        <p14:creationId xmlns:p14="http://schemas.microsoft.com/office/powerpoint/2010/main" val="2639742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kupina 8"/>
          <p:cNvGrpSpPr/>
          <p:nvPr/>
        </p:nvGrpSpPr>
        <p:grpSpPr>
          <a:xfrm>
            <a:off x="-2231" y="-40680"/>
            <a:ext cx="12203877" cy="6901150"/>
            <a:chOff x="-2231" y="-40680"/>
            <a:chExt cx="12203877" cy="6901150"/>
          </a:xfrm>
        </p:grpSpPr>
        <p:grpSp>
          <p:nvGrpSpPr>
            <p:cNvPr id="6" name="Skupina 5"/>
            <p:cNvGrpSpPr/>
            <p:nvPr/>
          </p:nvGrpSpPr>
          <p:grpSpPr>
            <a:xfrm>
              <a:off x="-793" y="0"/>
              <a:ext cx="12202439" cy="6860470"/>
              <a:chOff x="-793" y="0"/>
              <a:chExt cx="12202439" cy="6860470"/>
            </a:xfrm>
          </p:grpSpPr>
          <p:sp>
            <p:nvSpPr>
              <p:cNvPr id="4" name="Rectangle 5">
                <a:extLst>
                  <a:ext uri="{FF2B5EF4-FFF2-40B4-BE49-F238E27FC236}">
                    <a16:creationId xmlns:a16="http://schemas.microsoft.com/office/drawing/2014/main" id="{45333890-C9E8-B45E-A450-2FC22284279F}"/>
                  </a:ext>
                </a:extLst>
              </p:cNvPr>
              <p:cNvSpPr/>
              <p:nvPr/>
            </p:nvSpPr>
            <p:spPr>
              <a:xfrm>
                <a:off x="-793" y="0"/>
                <a:ext cx="12201118" cy="685879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white background with black and white clouds&#10;&#10;Description automatically generated">
                <a:extLst>
                  <a:ext uri="{FF2B5EF4-FFF2-40B4-BE49-F238E27FC236}">
                    <a16:creationId xmlns:a16="http://schemas.microsoft.com/office/drawing/2014/main" id="{1F52D8AF-8035-3AE6-245A-2952973BFD01}"/>
                  </a:ext>
                </a:extLst>
              </p:cNvPr>
              <p:cNvPicPr>
                <a:picLocks noChangeAspect="1"/>
              </p:cNvPicPr>
              <p:nvPr/>
            </p:nvPicPr>
            <p:blipFill>
              <a:blip r:embed="rId2"/>
              <a:stretch>
                <a:fillRect/>
              </a:stretch>
            </p:blipFill>
            <p:spPr>
              <a:xfrm>
                <a:off x="1" y="6170693"/>
                <a:ext cx="12201645" cy="689777"/>
              </a:xfrm>
              <a:prstGeom prst="rect">
                <a:avLst/>
              </a:prstGeom>
            </p:spPr>
          </p:pic>
        </p:grpSp>
        <p:pic>
          <p:nvPicPr>
            <p:cNvPr id="7" name="Picture 2" descr="A close-up of a computer&#10;&#10;Description automatically generated">
              <a:extLst>
                <a:ext uri="{FF2B5EF4-FFF2-40B4-BE49-F238E27FC236}">
                  <a16:creationId xmlns:a16="http://schemas.microsoft.com/office/drawing/2014/main" id="{551C5731-7C33-2C93-A3CC-BFB15AB77955}"/>
                </a:ext>
              </a:extLst>
            </p:cNvPr>
            <p:cNvPicPr>
              <a:picLocks noChangeAspect="1"/>
            </p:cNvPicPr>
            <p:nvPr/>
          </p:nvPicPr>
          <p:blipFill>
            <a:blip r:embed="rId3"/>
            <a:stretch>
              <a:fillRect/>
            </a:stretch>
          </p:blipFill>
          <p:spPr>
            <a:xfrm>
              <a:off x="-2231" y="4880973"/>
              <a:ext cx="2280816" cy="1391254"/>
            </a:xfrm>
            <a:prstGeom prst="rect">
              <a:avLst/>
            </a:prstGeom>
          </p:spPr>
        </p:pic>
        <p:pic>
          <p:nvPicPr>
            <p:cNvPr id="8" name="Picture 1" descr="A close-up of a computer&#10;&#10;Description automatically generated">
              <a:extLst>
                <a:ext uri="{FF2B5EF4-FFF2-40B4-BE49-F238E27FC236}">
                  <a16:creationId xmlns:a16="http://schemas.microsoft.com/office/drawing/2014/main" id="{EBA99C14-D2B1-13B5-6FCF-892D1A606092}"/>
                </a:ext>
              </a:extLst>
            </p:cNvPr>
            <p:cNvPicPr>
              <a:picLocks noChangeAspect="1"/>
            </p:cNvPicPr>
            <p:nvPr/>
          </p:nvPicPr>
          <p:blipFill>
            <a:blip r:embed="rId4"/>
            <a:stretch>
              <a:fillRect/>
            </a:stretch>
          </p:blipFill>
          <p:spPr>
            <a:xfrm>
              <a:off x="9910882" y="-40680"/>
              <a:ext cx="2285880" cy="1280330"/>
            </a:xfrm>
            <a:prstGeom prst="rect">
              <a:avLst/>
            </a:prstGeom>
          </p:spPr>
        </p:pic>
      </p:grpSp>
      <p:sp>
        <p:nvSpPr>
          <p:cNvPr id="2" name="Title 1">
            <a:extLst>
              <a:ext uri="{FF2B5EF4-FFF2-40B4-BE49-F238E27FC236}">
                <a16:creationId xmlns:a16="http://schemas.microsoft.com/office/drawing/2014/main" id="{7E8154F2-7181-F11E-E792-E5951D816481}"/>
              </a:ext>
            </a:extLst>
          </p:cNvPr>
          <p:cNvSpPr>
            <a:spLocks noGrp="1"/>
          </p:cNvSpPr>
          <p:nvPr>
            <p:ph type="title"/>
          </p:nvPr>
        </p:nvSpPr>
        <p:spPr>
          <a:xfrm>
            <a:off x="838200" y="863890"/>
            <a:ext cx="10515600" cy="632402"/>
          </a:xfrm>
        </p:spPr>
        <p:txBody>
          <a:bodyPr>
            <a:normAutofit/>
          </a:bodyPr>
          <a:lstStyle/>
          <a:p>
            <a:r>
              <a:rPr lang="en-US" sz="3600" b="1" dirty="0" err="1">
                <a:solidFill>
                  <a:srgbClr val="800000"/>
                </a:solidFill>
                <a:latin typeface="Trebuchet MS"/>
                <a:ea typeface="Verdana"/>
                <a:cs typeface="Tahoma"/>
              </a:rPr>
              <a:t>Uvod</a:t>
            </a:r>
            <a:r>
              <a:rPr lang="en-US" sz="3600" b="1" dirty="0">
                <a:solidFill>
                  <a:srgbClr val="800000"/>
                </a:solidFill>
                <a:latin typeface="Trebuchet MS"/>
                <a:ea typeface="Verdana"/>
                <a:cs typeface="Tahoma"/>
              </a:rPr>
              <a:t> v </a:t>
            </a:r>
            <a:r>
              <a:rPr lang="en-US" sz="3600" b="1" dirty="0" err="1">
                <a:solidFill>
                  <a:srgbClr val="800000"/>
                </a:solidFill>
                <a:latin typeface="Trebuchet MS"/>
                <a:ea typeface="Verdana"/>
                <a:cs typeface="Tahoma"/>
              </a:rPr>
              <a:t>ustvarjanje</a:t>
            </a:r>
            <a:r>
              <a:rPr lang="en-US" sz="3600" b="1" dirty="0">
                <a:solidFill>
                  <a:srgbClr val="800000"/>
                </a:solidFill>
                <a:latin typeface="Trebuchet MS"/>
                <a:ea typeface="Verdana"/>
                <a:cs typeface="Tahoma"/>
              </a:rPr>
              <a:t> </a:t>
            </a:r>
            <a:r>
              <a:rPr lang="en-US" sz="3600" b="1" dirty="0" err="1">
                <a:solidFill>
                  <a:srgbClr val="800000"/>
                </a:solidFill>
                <a:latin typeface="Trebuchet MS"/>
                <a:ea typeface="Verdana"/>
                <a:cs typeface="Tahoma"/>
              </a:rPr>
              <a:t>digitalnih</a:t>
            </a:r>
            <a:r>
              <a:rPr lang="en-US" sz="3600" b="1" dirty="0">
                <a:solidFill>
                  <a:srgbClr val="800000"/>
                </a:solidFill>
                <a:latin typeface="Trebuchet MS"/>
                <a:ea typeface="Verdana"/>
                <a:cs typeface="Tahoma"/>
              </a:rPr>
              <a:t> </a:t>
            </a:r>
            <a:r>
              <a:rPr lang="en-US" sz="3600" b="1" dirty="0" err="1">
                <a:solidFill>
                  <a:srgbClr val="800000"/>
                </a:solidFill>
                <a:latin typeface="Trebuchet MS"/>
                <a:ea typeface="Verdana"/>
                <a:cs typeface="Tahoma"/>
              </a:rPr>
              <a:t>virov</a:t>
            </a:r>
            <a:r>
              <a:rPr lang="en-US" sz="3600" b="1" dirty="0">
                <a:solidFill>
                  <a:srgbClr val="800000"/>
                </a:solidFill>
                <a:latin typeface="Trebuchet MS"/>
                <a:ea typeface="Verdana"/>
                <a:cs typeface="Tahoma"/>
              </a:rPr>
              <a:t> </a:t>
            </a:r>
            <a:endParaRPr lang="sl-SI" sz="3600" b="1" dirty="0">
              <a:solidFill>
                <a:srgbClr val="800000"/>
              </a:solidFill>
              <a:latin typeface="Trebuchet MS"/>
              <a:ea typeface="Verdana"/>
              <a:cs typeface="Tahoma"/>
            </a:endParaRPr>
          </a:p>
        </p:txBody>
      </p:sp>
      <p:sp>
        <p:nvSpPr>
          <p:cNvPr id="3" name="Content Placeholder 2">
            <a:extLst>
              <a:ext uri="{FF2B5EF4-FFF2-40B4-BE49-F238E27FC236}">
                <a16:creationId xmlns:a16="http://schemas.microsoft.com/office/drawing/2014/main" id="{7BE1F582-48E4-D804-C89A-A6115F32BEE8}"/>
              </a:ext>
            </a:extLst>
          </p:cNvPr>
          <p:cNvSpPr>
            <a:spLocks noGrp="1"/>
          </p:cNvSpPr>
          <p:nvPr>
            <p:ph idx="1"/>
          </p:nvPr>
        </p:nvSpPr>
        <p:spPr/>
        <p:txBody>
          <a:bodyPr>
            <a:normAutofit fontScale="92500" lnSpcReduction="20000"/>
          </a:bodyPr>
          <a:lstStyle/>
          <a:p>
            <a:r>
              <a:rPr lang="sl-SI" dirty="0"/>
              <a:t>Ustvarjanje digitalnih virov</a:t>
            </a:r>
          </a:p>
          <a:p>
            <a:pPr lvl="1"/>
            <a:r>
              <a:rPr lang="sl-SI" dirty="0"/>
              <a:t>Vrste zgodovinskih virov</a:t>
            </a:r>
          </a:p>
          <a:p>
            <a:pPr lvl="1"/>
            <a:r>
              <a:rPr lang="sl-SI" dirty="0"/>
              <a:t>Digitalizacija virov</a:t>
            </a:r>
          </a:p>
          <a:p>
            <a:pPr lvl="1"/>
            <a:r>
              <a:rPr lang="sl-SI" dirty="0"/>
              <a:t>Opis in standardizacija opisov – </a:t>
            </a:r>
            <a:r>
              <a:rPr lang="sl-SI" dirty="0" err="1"/>
              <a:t>metapodatkovni</a:t>
            </a:r>
            <a:r>
              <a:rPr lang="sl-SI" dirty="0"/>
              <a:t> standardi</a:t>
            </a:r>
          </a:p>
          <a:p>
            <a:r>
              <a:rPr lang="sl-SI" dirty="0"/>
              <a:t>Digitalizacija virov</a:t>
            </a:r>
          </a:p>
          <a:p>
            <a:pPr lvl="1"/>
            <a:r>
              <a:rPr lang="sl-SI" dirty="0"/>
              <a:t>Skeniranje, optično prepoznavanje znakov, </a:t>
            </a:r>
            <a:r>
              <a:rPr lang="sl-SI" dirty="0" err="1"/>
              <a:t>metapodatkovni</a:t>
            </a:r>
            <a:r>
              <a:rPr lang="sl-SI" dirty="0"/>
              <a:t> opis</a:t>
            </a:r>
          </a:p>
          <a:p>
            <a:r>
              <a:rPr lang="sl-SI" dirty="0"/>
              <a:t>Kaj je Razširljiv označevalni jezik (</a:t>
            </a:r>
            <a:r>
              <a:rPr lang="sl-SI" dirty="0" err="1"/>
              <a:t>eXtensible</a:t>
            </a:r>
            <a:r>
              <a:rPr lang="sl-SI" dirty="0"/>
              <a:t> </a:t>
            </a:r>
            <a:r>
              <a:rPr lang="sl-SI" dirty="0" err="1"/>
              <a:t>Markup</a:t>
            </a:r>
            <a:r>
              <a:rPr lang="sl-SI" dirty="0"/>
              <a:t> </a:t>
            </a:r>
            <a:r>
              <a:rPr lang="sl-SI" dirty="0" err="1"/>
              <a:t>Language</a:t>
            </a:r>
            <a:r>
              <a:rPr lang="sl-SI" dirty="0"/>
              <a:t>) XML</a:t>
            </a:r>
          </a:p>
          <a:p>
            <a:pPr lvl="1"/>
            <a:r>
              <a:rPr lang="sl-SI" dirty="0"/>
              <a:t>Struktura in komponente XML</a:t>
            </a:r>
          </a:p>
          <a:p>
            <a:pPr lvl="1"/>
            <a:r>
              <a:rPr lang="sl-SI" dirty="0"/>
              <a:t>Validacija </a:t>
            </a:r>
            <a:r>
              <a:rPr lang="sl-SI" dirty="0" err="1"/>
              <a:t>xml</a:t>
            </a:r>
            <a:endParaRPr lang="sl-SI" dirty="0"/>
          </a:p>
          <a:p>
            <a:r>
              <a:rPr lang="sl-SI" dirty="0"/>
              <a:t>Uvod v označevanje besedilnih virov</a:t>
            </a:r>
          </a:p>
          <a:p>
            <a:pPr lvl="1"/>
            <a:r>
              <a:rPr lang="sl-SI" dirty="0"/>
              <a:t>Kaj je </a:t>
            </a:r>
            <a:r>
              <a:rPr lang="sl-SI" dirty="0" err="1"/>
              <a:t>Text</a:t>
            </a:r>
            <a:r>
              <a:rPr lang="sl-SI" dirty="0"/>
              <a:t> </a:t>
            </a:r>
            <a:r>
              <a:rPr lang="sl-SI" dirty="0" err="1"/>
              <a:t>Encoding</a:t>
            </a:r>
            <a:r>
              <a:rPr lang="sl-SI" dirty="0"/>
              <a:t> </a:t>
            </a:r>
            <a:r>
              <a:rPr lang="sl-SI" dirty="0" err="1"/>
              <a:t>Initiative</a:t>
            </a:r>
            <a:r>
              <a:rPr lang="sl-SI" dirty="0"/>
              <a:t> / TEI</a:t>
            </a:r>
          </a:p>
          <a:p>
            <a:pPr lvl="2"/>
            <a:r>
              <a:rPr lang="sl-SI" dirty="0"/>
              <a:t>Zgodovina, organizacija in osnovna pravila za označevanje besedilnih virov</a:t>
            </a:r>
          </a:p>
          <a:p>
            <a:endParaRPr lang="sl-SI" dirty="0"/>
          </a:p>
        </p:txBody>
      </p:sp>
    </p:spTree>
    <p:extLst>
      <p:ext uri="{BB962C8B-B14F-4D97-AF65-F5344CB8AC3E}">
        <p14:creationId xmlns:p14="http://schemas.microsoft.com/office/powerpoint/2010/main" val="3523570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 – TEI &lt;</a:t>
            </a:r>
            <a:r>
              <a:rPr lang="sl-SI" dirty="0">
                <a:solidFill>
                  <a:srgbClr val="4375C6"/>
                </a:solidFill>
              </a:rPr>
              <a:t>list</a:t>
            </a:r>
            <a:r>
              <a:rPr lang="sl-SI" dirty="0"/>
              <a:t>&gt; | &lt;</a:t>
            </a:r>
            <a:r>
              <a:rPr lang="sl-SI" dirty="0" err="1">
                <a:solidFill>
                  <a:srgbClr val="4375C6"/>
                </a:solidFill>
              </a:rPr>
              <a:t>item</a:t>
            </a:r>
            <a:r>
              <a:rPr lang="sl-SI" dirty="0"/>
              <a:t>&gt; | </a:t>
            </a:r>
            <a:r>
              <a:rPr lang="sl-SI" dirty="0">
                <a:solidFill>
                  <a:schemeClr val="accent2">
                    <a:lumMod val="75000"/>
                  </a:schemeClr>
                </a:solidFill>
              </a:rPr>
              <a:t>"</a:t>
            </a:r>
            <a:r>
              <a:rPr lang="sl-SI" dirty="0" err="1">
                <a:solidFill>
                  <a:schemeClr val="accent2">
                    <a:lumMod val="75000"/>
                  </a:schemeClr>
                </a:solidFill>
              </a:rPr>
              <a:t>bulleted</a:t>
            </a:r>
            <a:r>
              <a:rPr lang="sl-SI" dirty="0">
                <a:solidFill>
                  <a:schemeClr val="accent2">
                    <a:lumMod val="75000"/>
                  </a:schemeClr>
                </a:solidFill>
              </a:rPr>
              <a:t>"</a:t>
            </a:r>
          </a:p>
        </p:txBody>
      </p:sp>
      <p:pic>
        <p:nvPicPr>
          <p:cNvPr id="15" name="Content Placeholder 14">
            <a:extLst>
              <a:ext uri="{FF2B5EF4-FFF2-40B4-BE49-F238E27FC236}">
                <a16:creationId xmlns:a16="http://schemas.microsoft.com/office/drawing/2014/main" id="{EFEBF83E-F246-0399-56A9-331FBC10557F}"/>
              </a:ext>
            </a:extLst>
          </p:cNvPr>
          <p:cNvPicPr>
            <a:picLocks noGrp="1" noChangeAspect="1"/>
          </p:cNvPicPr>
          <p:nvPr>
            <p:ph idx="1"/>
          </p:nvPr>
        </p:nvPicPr>
        <p:blipFill>
          <a:blip r:embed="rId2"/>
          <a:stretch>
            <a:fillRect/>
          </a:stretch>
        </p:blipFill>
        <p:spPr>
          <a:xfrm>
            <a:off x="1424828" y="1690688"/>
            <a:ext cx="4363059" cy="4210638"/>
          </a:xfrm>
        </p:spPr>
      </p:pic>
      <p:pic>
        <p:nvPicPr>
          <p:cNvPr id="17" name="Picture 16">
            <a:extLst>
              <a:ext uri="{FF2B5EF4-FFF2-40B4-BE49-F238E27FC236}">
                <a16:creationId xmlns:a16="http://schemas.microsoft.com/office/drawing/2014/main" id="{33422244-7940-F453-4B61-0FFF1A26A664}"/>
              </a:ext>
            </a:extLst>
          </p:cNvPr>
          <p:cNvPicPr>
            <a:picLocks noChangeAspect="1"/>
          </p:cNvPicPr>
          <p:nvPr/>
        </p:nvPicPr>
        <p:blipFill>
          <a:blip r:embed="rId3"/>
          <a:stretch>
            <a:fillRect/>
          </a:stretch>
        </p:blipFill>
        <p:spPr>
          <a:xfrm>
            <a:off x="5584618" y="1773912"/>
            <a:ext cx="5754366" cy="4044190"/>
          </a:xfrm>
          <a:prstGeom prst="rect">
            <a:avLst/>
          </a:prstGeom>
        </p:spPr>
      </p:pic>
    </p:spTree>
    <p:extLst>
      <p:ext uri="{BB962C8B-B14F-4D97-AF65-F5344CB8AC3E}">
        <p14:creationId xmlns:p14="http://schemas.microsoft.com/office/powerpoint/2010/main" val="2869788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 – TEI &lt;</a:t>
            </a:r>
            <a:r>
              <a:rPr lang="sl-SI" dirty="0">
                <a:solidFill>
                  <a:srgbClr val="4375C6"/>
                </a:solidFill>
              </a:rPr>
              <a:t>list</a:t>
            </a:r>
            <a:r>
              <a:rPr lang="sl-SI" dirty="0"/>
              <a:t>&gt; | &lt;</a:t>
            </a:r>
            <a:r>
              <a:rPr lang="sl-SI" dirty="0" err="1">
                <a:solidFill>
                  <a:srgbClr val="4375C6"/>
                </a:solidFill>
              </a:rPr>
              <a:t>item</a:t>
            </a:r>
            <a:r>
              <a:rPr lang="sl-SI" dirty="0"/>
              <a:t>&gt; | </a:t>
            </a:r>
            <a:r>
              <a:rPr lang="sl-SI" dirty="0">
                <a:solidFill>
                  <a:schemeClr val="accent2">
                    <a:lumMod val="75000"/>
                  </a:schemeClr>
                </a:solidFill>
              </a:rPr>
              <a:t>"</a:t>
            </a:r>
            <a:r>
              <a:rPr lang="sl-SI" dirty="0" err="1">
                <a:solidFill>
                  <a:schemeClr val="accent2">
                    <a:lumMod val="75000"/>
                  </a:schemeClr>
                </a:solidFill>
              </a:rPr>
              <a:t>numbered</a:t>
            </a:r>
            <a:r>
              <a:rPr lang="sl-SI" dirty="0">
                <a:solidFill>
                  <a:schemeClr val="accent2">
                    <a:lumMod val="75000"/>
                  </a:schemeClr>
                </a:solidFill>
              </a:rPr>
              <a:t>"</a:t>
            </a:r>
            <a:endParaRPr lang="sl-SI" dirty="0"/>
          </a:p>
        </p:txBody>
      </p:sp>
      <p:pic>
        <p:nvPicPr>
          <p:cNvPr id="9" name="Content Placeholder 8">
            <a:extLst>
              <a:ext uri="{FF2B5EF4-FFF2-40B4-BE49-F238E27FC236}">
                <a16:creationId xmlns:a16="http://schemas.microsoft.com/office/drawing/2014/main" id="{E76D3D21-FC5F-88CC-68C9-FE6B8226AD6C}"/>
              </a:ext>
            </a:extLst>
          </p:cNvPr>
          <p:cNvPicPr>
            <a:picLocks noGrp="1" noChangeAspect="1"/>
          </p:cNvPicPr>
          <p:nvPr>
            <p:ph idx="1"/>
          </p:nvPr>
        </p:nvPicPr>
        <p:blipFill>
          <a:blip r:embed="rId2"/>
          <a:stretch>
            <a:fillRect/>
          </a:stretch>
        </p:blipFill>
        <p:spPr>
          <a:xfrm>
            <a:off x="2067338" y="2287035"/>
            <a:ext cx="7891543" cy="2612955"/>
          </a:xfrm>
          <a:prstGeom prst="rect">
            <a:avLst/>
          </a:prstGeom>
        </p:spPr>
      </p:pic>
    </p:spTree>
    <p:extLst>
      <p:ext uri="{BB962C8B-B14F-4D97-AF65-F5344CB8AC3E}">
        <p14:creationId xmlns:p14="http://schemas.microsoft.com/office/powerpoint/2010/main" val="2154144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Seznami – TEI &lt;</a:t>
            </a:r>
            <a:r>
              <a:rPr lang="sl-SI" dirty="0">
                <a:solidFill>
                  <a:srgbClr val="4375C6"/>
                </a:solidFill>
              </a:rPr>
              <a:t>list</a:t>
            </a:r>
            <a:r>
              <a:rPr lang="sl-SI" dirty="0"/>
              <a:t>&gt; | &lt;</a:t>
            </a:r>
            <a:r>
              <a:rPr lang="sl-SI" dirty="0" err="1">
                <a:solidFill>
                  <a:srgbClr val="4375C6"/>
                </a:solidFill>
              </a:rPr>
              <a:t>item</a:t>
            </a:r>
            <a:r>
              <a:rPr lang="sl-SI" dirty="0"/>
              <a:t>&gt; | </a:t>
            </a:r>
            <a:r>
              <a:rPr lang="sl-SI" dirty="0">
                <a:solidFill>
                  <a:schemeClr val="accent2">
                    <a:lumMod val="75000"/>
                  </a:schemeClr>
                </a:solidFill>
              </a:rPr>
              <a:t>"</a:t>
            </a:r>
            <a:r>
              <a:rPr lang="sl-SI" dirty="0" err="1">
                <a:solidFill>
                  <a:schemeClr val="accent2">
                    <a:lumMod val="75000"/>
                  </a:schemeClr>
                </a:solidFill>
              </a:rPr>
              <a:t>numbered</a:t>
            </a:r>
            <a:r>
              <a:rPr lang="sl-SI" dirty="0">
                <a:solidFill>
                  <a:schemeClr val="accent2">
                    <a:lumMod val="75000"/>
                  </a:schemeClr>
                </a:solidFill>
              </a:rPr>
              <a:t>"</a:t>
            </a:r>
            <a:endParaRPr lang="sl-SI" dirty="0"/>
          </a:p>
        </p:txBody>
      </p:sp>
      <p:pic>
        <p:nvPicPr>
          <p:cNvPr id="5" name="Content Placeholder 4">
            <a:extLst>
              <a:ext uri="{FF2B5EF4-FFF2-40B4-BE49-F238E27FC236}">
                <a16:creationId xmlns:a16="http://schemas.microsoft.com/office/drawing/2014/main" id="{1575D394-A9FD-8ACE-FE2D-22F3DA1A10B1}"/>
              </a:ext>
            </a:extLst>
          </p:cNvPr>
          <p:cNvPicPr>
            <a:picLocks noGrp="1" noChangeAspect="1"/>
          </p:cNvPicPr>
          <p:nvPr>
            <p:ph idx="1"/>
          </p:nvPr>
        </p:nvPicPr>
        <p:blipFill>
          <a:blip r:embed="rId2"/>
          <a:stretch>
            <a:fillRect/>
          </a:stretch>
        </p:blipFill>
        <p:spPr>
          <a:xfrm>
            <a:off x="2503169" y="2077278"/>
            <a:ext cx="7185662" cy="2898623"/>
          </a:xfrm>
          <a:prstGeom prst="rect">
            <a:avLst/>
          </a:prstGeom>
        </p:spPr>
      </p:pic>
    </p:spTree>
    <p:extLst>
      <p:ext uri="{BB962C8B-B14F-4D97-AF65-F5344CB8AC3E}">
        <p14:creationId xmlns:p14="http://schemas.microsoft.com/office/powerpoint/2010/main" val="2256490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Citati - narekovaji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Uporaba narekovajev v besedilu lahko označuje:</a:t>
            </a:r>
          </a:p>
          <a:p>
            <a:pPr lvl="1"/>
            <a:r>
              <a:rPr lang="sl-SI" dirty="0"/>
              <a:t>Neposredni ali posredni govor ali misel</a:t>
            </a:r>
          </a:p>
          <a:p>
            <a:pPr lvl="1"/>
            <a:r>
              <a:rPr lang="sl-SI" dirty="0"/>
              <a:t>Strokovni izraz</a:t>
            </a:r>
          </a:p>
          <a:p>
            <a:pPr lvl="1"/>
            <a:r>
              <a:rPr lang="sl-SI" dirty="0"/>
              <a:t>Žargon</a:t>
            </a:r>
          </a:p>
          <a:p>
            <a:pPr lvl="1"/>
            <a:r>
              <a:rPr lang="sl-SI" dirty="0"/>
              <a:t>Besedne zveze</a:t>
            </a:r>
          </a:p>
          <a:p>
            <a:pPr lvl="1"/>
            <a:r>
              <a:rPr lang="sl-SI" dirty="0"/>
              <a:t>Besedilo, ki ga avtor pripiše nekomu drugemu</a:t>
            </a:r>
          </a:p>
          <a:p>
            <a:r>
              <a:rPr lang="sl-SI" dirty="0"/>
              <a:t>vprašanje, kako obravnavati narekovaje v citiranem besedilu, določa uredniška politika</a:t>
            </a:r>
          </a:p>
        </p:txBody>
      </p:sp>
    </p:spTree>
    <p:extLst>
      <p:ext uri="{BB962C8B-B14F-4D97-AF65-F5344CB8AC3E}">
        <p14:creationId xmlns:p14="http://schemas.microsoft.com/office/powerpoint/2010/main" val="2757161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Citati – TEI &lt;q&gt;</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Govor ali misel</a:t>
            </a:r>
          </a:p>
          <a:p>
            <a:endParaRPr lang="sl-SI" dirty="0"/>
          </a:p>
        </p:txBody>
      </p:sp>
      <p:pic>
        <p:nvPicPr>
          <p:cNvPr id="7" name="Picture 6">
            <a:extLst>
              <a:ext uri="{FF2B5EF4-FFF2-40B4-BE49-F238E27FC236}">
                <a16:creationId xmlns:a16="http://schemas.microsoft.com/office/drawing/2014/main" id="{E32FB9E2-CFE3-C954-562F-6F8B8A304561}"/>
              </a:ext>
            </a:extLst>
          </p:cNvPr>
          <p:cNvPicPr>
            <a:picLocks noChangeAspect="1"/>
          </p:cNvPicPr>
          <p:nvPr/>
        </p:nvPicPr>
        <p:blipFill>
          <a:blip r:embed="rId2"/>
          <a:stretch>
            <a:fillRect/>
          </a:stretch>
        </p:blipFill>
        <p:spPr>
          <a:xfrm>
            <a:off x="653097" y="2941320"/>
            <a:ext cx="10885806" cy="1844040"/>
          </a:xfrm>
          <a:prstGeom prst="rect">
            <a:avLst/>
          </a:prstGeom>
        </p:spPr>
      </p:pic>
      <p:sp>
        <p:nvSpPr>
          <p:cNvPr id="4" name="TextBox 3">
            <a:extLst>
              <a:ext uri="{FF2B5EF4-FFF2-40B4-BE49-F238E27FC236}">
                <a16:creationId xmlns:a16="http://schemas.microsoft.com/office/drawing/2014/main" id="{041BF8CC-6670-C7BB-4A0E-4EA7F77D55EF}"/>
              </a:ext>
            </a:extLst>
          </p:cNvPr>
          <p:cNvSpPr txBox="1"/>
          <p:nvPr/>
        </p:nvSpPr>
        <p:spPr>
          <a:xfrm>
            <a:off x="838200" y="5049520"/>
            <a:ext cx="10358120" cy="646331"/>
          </a:xfrm>
          <a:prstGeom prst="rect">
            <a:avLst/>
          </a:prstGeom>
          <a:noFill/>
        </p:spPr>
        <p:txBody>
          <a:bodyPr wrap="square" rtlCol="0">
            <a:spAutoFit/>
          </a:bodyPr>
          <a:lstStyle/>
          <a:p>
            <a:r>
              <a:rPr lang="sl-SI" dirty="0"/>
              <a:t>Matić, Dragan,</a:t>
            </a:r>
            <a:r>
              <a:rPr lang="fi-FI" dirty="0"/>
              <a:t> </a:t>
            </a:r>
            <a:r>
              <a:rPr lang="fi-FI" i="1" dirty="0"/>
              <a:t>Alkohol in kri v Milićih jeseni 1914</a:t>
            </a:r>
            <a:r>
              <a:rPr lang="sl-SI" i="1" dirty="0"/>
              <a:t>, </a:t>
            </a:r>
            <a:r>
              <a:rPr lang="sl-SI" dirty="0"/>
              <a:t>Prispevki za novejšo zgodovino, Letnik 64, št. 1. (2024), 351-371</a:t>
            </a:r>
            <a:endParaRPr lang="sl-SI" i="1" dirty="0"/>
          </a:p>
        </p:txBody>
      </p:sp>
    </p:spTree>
    <p:extLst>
      <p:ext uri="{BB962C8B-B14F-4D97-AF65-F5344CB8AC3E}">
        <p14:creationId xmlns:p14="http://schemas.microsoft.com/office/powerpoint/2010/main" val="1710595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Citati – TEI &lt;</a:t>
            </a:r>
            <a:r>
              <a:rPr lang="sl-SI" dirty="0" err="1"/>
              <a:t>said</a:t>
            </a:r>
            <a:r>
              <a:rPr lang="sl-SI" dirty="0"/>
              <a:t>&gt;</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Govor ali misel</a:t>
            </a:r>
          </a:p>
          <a:p>
            <a:pPr marL="0" indent="0">
              <a:buNone/>
            </a:pPr>
            <a:endParaRPr lang="sl-SI" dirty="0"/>
          </a:p>
        </p:txBody>
      </p:sp>
      <p:pic>
        <p:nvPicPr>
          <p:cNvPr id="8" name="Picture 7">
            <a:extLst>
              <a:ext uri="{FF2B5EF4-FFF2-40B4-BE49-F238E27FC236}">
                <a16:creationId xmlns:a16="http://schemas.microsoft.com/office/drawing/2014/main" id="{CDCECFAC-B335-BA9B-1983-239CA763C491}"/>
              </a:ext>
            </a:extLst>
          </p:cNvPr>
          <p:cNvPicPr>
            <a:picLocks noChangeAspect="1"/>
          </p:cNvPicPr>
          <p:nvPr/>
        </p:nvPicPr>
        <p:blipFill>
          <a:blip r:embed="rId2"/>
          <a:stretch>
            <a:fillRect/>
          </a:stretch>
        </p:blipFill>
        <p:spPr>
          <a:xfrm>
            <a:off x="1455716" y="2613228"/>
            <a:ext cx="9280568" cy="2499065"/>
          </a:xfrm>
          <a:prstGeom prst="rect">
            <a:avLst/>
          </a:prstGeom>
        </p:spPr>
      </p:pic>
    </p:spTree>
    <p:extLst>
      <p:ext uri="{BB962C8B-B14F-4D97-AF65-F5344CB8AC3E}">
        <p14:creationId xmlns:p14="http://schemas.microsoft.com/office/powerpoint/2010/main" val="25651084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Citati – TEI &lt;</a:t>
            </a:r>
            <a:r>
              <a:rPr lang="sl-SI" dirty="0" err="1"/>
              <a:t>quote</a:t>
            </a:r>
            <a:r>
              <a:rPr lang="sl-SI" dirty="0"/>
              <a:t>&gt; | &lt;</a:t>
            </a:r>
            <a:r>
              <a:rPr lang="sl-SI" dirty="0" err="1"/>
              <a:t>cit</a:t>
            </a:r>
            <a:r>
              <a:rPr lang="sl-SI" dirty="0"/>
              <a:t>&gt;</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a:xfrm>
            <a:off x="838200" y="1447938"/>
            <a:ext cx="10515600" cy="4351338"/>
          </a:xfrm>
        </p:spPr>
        <p:txBody>
          <a:bodyPr/>
          <a:lstStyle/>
          <a:p>
            <a:r>
              <a:rPr lang="sl-SI" dirty="0"/>
              <a:t>Citati - Vsebuje besedno zvezo ali odlomek, ki ga avtor pripiše zunanjemu pripovedovalcu</a:t>
            </a:r>
          </a:p>
          <a:p>
            <a:endParaRPr lang="sl-SI" dirty="0"/>
          </a:p>
          <a:p>
            <a:pPr marL="0" indent="0">
              <a:buNone/>
            </a:pPr>
            <a:endParaRPr lang="sl-SI" dirty="0"/>
          </a:p>
        </p:txBody>
      </p:sp>
      <p:pic>
        <p:nvPicPr>
          <p:cNvPr id="7" name="Picture 6">
            <a:extLst>
              <a:ext uri="{FF2B5EF4-FFF2-40B4-BE49-F238E27FC236}">
                <a16:creationId xmlns:a16="http://schemas.microsoft.com/office/drawing/2014/main" id="{969CCD4B-990E-C95E-196A-F77FA20BBD85}"/>
              </a:ext>
            </a:extLst>
          </p:cNvPr>
          <p:cNvPicPr>
            <a:picLocks noChangeAspect="1"/>
          </p:cNvPicPr>
          <p:nvPr/>
        </p:nvPicPr>
        <p:blipFill>
          <a:blip r:embed="rId2"/>
          <a:stretch>
            <a:fillRect/>
          </a:stretch>
        </p:blipFill>
        <p:spPr>
          <a:xfrm>
            <a:off x="1477162" y="2443563"/>
            <a:ext cx="8431690" cy="3629245"/>
          </a:xfrm>
          <a:prstGeom prst="rect">
            <a:avLst/>
          </a:prstGeom>
        </p:spPr>
      </p:pic>
    </p:spTree>
    <p:extLst>
      <p:ext uri="{BB962C8B-B14F-4D97-AF65-F5344CB8AC3E}">
        <p14:creationId xmlns:p14="http://schemas.microsoft.com/office/powerpoint/2010/main" val="649104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Bibliografske in splošne reference – TEI &lt;</a:t>
            </a:r>
            <a:r>
              <a:rPr lang="sl-SI" dirty="0" err="1">
                <a:solidFill>
                  <a:srgbClr val="4375C6"/>
                </a:solidFill>
              </a:rPr>
              <a:t>bibl</a:t>
            </a:r>
            <a:r>
              <a:rPr lang="sl-SI" dirty="0"/>
              <a:t>&gt; | &lt;</a:t>
            </a:r>
            <a:r>
              <a:rPr lang="sl-SI" dirty="0" err="1">
                <a:solidFill>
                  <a:srgbClr val="4375C6"/>
                </a:solidFill>
              </a:rPr>
              <a:t>biblStruct</a:t>
            </a:r>
            <a:r>
              <a:rPr lang="sl-SI" dirty="0"/>
              <a:t>&gt; | &lt;</a:t>
            </a:r>
            <a:r>
              <a:rPr lang="sl-SI" dirty="0" err="1">
                <a:solidFill>
                  <a:srgbClr val="4375C6"/>
                </a:solidFill>
              </a:rPr>
              <a:t>biblFull</a:t>
            </a:r>
            <a:r>
              <a:rPr lang="sl-SI" dirty="0"/>
              <a:t>&gt;</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TEI omogoča kodiranje bibliografskih informacij na več načinov, odvisno od zahtevanih podrobnosti</a:t>
            </a:r>
          </a:p>
          <a:p>
            <a:pPr lvl="1"/>
            <a:r>
              <a:rPr lang="sl-SI" dirty="0"/>
              <a:t>&lt;</a:t>
            </a:r>
            <a:r>
              <a:rPr lang="sl-SI" dirty="0" err="1">
                <a:solidFill>
                  <a:srgbClr val="4375C6"/>
                </a:solidFill>
              </a:rPr>
              <a:t>bibl</a:t>
            </a:r>
            <a:r>
              <a:rPr lang="sl-SI" dirty="0"/>
              <a:t>&gt;  - za splošen bibliografski opis</a:t>
            </a:r>
          </a:p>
          <a:p>
            <a:pPr lvl="1"/>
            <a:r>
              <a:rPr lang="sl-SI" dirty="0"/>
              <a:t>&lt;</a:t>
            </a:r>
            <a:r>
              <a:rPr lang="sl-SI" dirty="0" err="1">
                <a:solidFill>
                  <a:srgbClr val="4375C6"/>
                </a:solidFill>
              </a:rPr>
              <a:t>biblStruct</a:t>
            </a:r>
            <a:r>
              <a:rPr lang="sl-SI" dirty="0"/>
              <a:t>&gt; - za strukturiran bibliografski opis</a:t>
            </a:r>
          </a:p>
          <a:p>
            <a:pPr lvl="1"/>
            <a:r>
              <a:rPr lang="sl-SI" dirty="0"/>
              <a:t>&lt;</a:t>
            </a:r>
            <a:r>
              <a:rPr lang="sl-SI" dirty="0" err="1">
                <a:solidFill>
                  <a:srgbClr val="4375C6"/>
                </a:solidFill>
              </a:rPr>
              <a:t>biblFull</a:t>
            </a:r>
            <a:r>
              <a:rPr lang="sl-SI" dirty="0"/>
              <a:t>&gt; - za popolnoma strukturiran bibliografski opis</a:t>
            </a:r>
          </a:p>
          <a:p>
            <a:r>
              <a:rPr lang="sl-SI" dirty="0"/>
              <a:t>Bibliografski opisi so lahko združeni v elementu &lt;</a:t>
            </a:r>
            <a:r>
              <a:rPr lang="sl-SI" dirty="0" err="1">
                <a:solidFill>
                  <a:srgbClr val="4375C6"/>
                </a:solidFill>
              </a:rPr>
              <a:t>listBibl</a:t>
            </a:r>
            <a:r>
              <a:rPr lang="sl-SI" dirty="0"/>
              <a:t>&gt;</a:t>
            </a:r>
          </a:p>
        </p:txBody>
      </p:sp>
    </p:spTree>
    <p:extLst>
      <p:ext uri="{BB962C8B-B14F-4D97-AF65-F5344CB8AC3E}">
        <p14:creationId xmlns:p14="http://schemas.microsoft.com/office/powerpoint/2010/main" val="1404336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a:xfrm>
            <a:off x="838200" y="762690"/>
            <a:ext cx="10515600" cy="1325563"/>
          </a:xfrm>
        </p:spPr>
        <p:txBody>
          <a:bodyPr/>
          <a:lstStyle/>
          <a:p>
            <a:r>
              <a:rPr lang="sl-SI" dirty="0"/>
              <a:t>Bibliografske in splošne reference </a:t>
            </a:r>
            <a:br>
              <a:rPr lang="sl-SI" dirty="0"/>
            </a:br>
            <a:r>
              <a:rPr lang="sl-SI" dirty="0"/>
              <a:t>– TEI &lt;</a:t>
            </a:r>
            <a:r>
              <a:rPr lang="sl-SI" dirty="0" err="1"/>
              <a:t>bibl</a:t>
            </a:r>
            <a:r>
              <a:rPr lang="sl-SI" dirty="0"/>
              <a:t>&gt; (primer znotraj teksta)</a:t>
            </a:r>
          </a:p>
        </p:txBody>
      </p:sp>
      <p:pic>
        <p:nvPicPr>
          <p:cNvPr id="5" name="Content Placeholder 4">
            <a:extLst>
              <a:ext uri="{FF2B5EF4-FFF2-40B4-BE49-F238E27FC236}">
                <a16:creationId xmlns:a16="http://schemas.microsoft.com/office/drawing/2014/main" id="{3AD87E89-EEBD-4202-BA27-9D8412B34DB1}"/>
              </a:ext>
            </a:extLst>
          </p:cNvPr>
          <p:cNvPicPr>
            <a:picLocks noGrp="1" noChangeAspect="1"/>
          </p:cNvPicPr>
          <p:nvPr>
            <p:ph idx="1"/>
          </p:nvPr>
        </p:nvPicPr>
        <p:blipFill>
          <a:blip r:embed="rId2"/>
          <a:stretch>
            <a:fillRect/>
          </a:stretch>
        </p:blipFill>
        <p:spPr>
          <a:xfrm>
            <a:off x="1486462" y="2784502"/>
            <a:ext cx="8647113" cy="1542678"/>
          </a:xfrm>
        </p:spPr>
      </p:pic>
    </p:spTree>
    <p:extLst>
      <p:ext uri="{BB962C8B-B14F-4D97-AF65-F5344CB8AC3E}">
        <p14:creationId xmlns:p14="http://schemas.microsoft.com/office/powerpoint/2010/main" val="1676912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Bibliografske in splošne reference</a:t>
            </a:r>
            <a:br>
              <a:rPr lang="sl-SI" dirty="0"/>
            </a:br>
            <a:r>
              <a:rPr lang="sl-SI" dirty="0"/>
              <a:t> – TEI &lt;</a:t>
            </a:r>
            <a:r>
              <a:rPr lang="sl-SI" dirty="0" err="1"/>
              <a:t>bibl</a:t>
            </a:r>
            <a:r>
              <a:rPr lang="sl-SI" dirty="0"/>
              <a:t>&gt; (primer znotraj teksta)</a:t>
            </a:r>
          </a:p>
        </p:txBody>
      </p:sp>
      <p:pic>
        <p:nvPicPr>
          <p:cNvPr id="13" name="Content Placeholder 12">
            <a:extLst>
              <a:ext uri="{FF2B5EF4-FFF2-40B4-BE49-F238E27FC236}">
                <a16:creationId xmlns:a16="http://schemas.microsoft.com/office/drawing/2014/main" id="{306A6A66-8862-8420-89E0-BD20FE3C6136}"/>
              </a:ext>
            </a:extLst>
          </p:cNvPr>
          <p:cNvPicPr>
            <a:picLocks noGrp="1" noChangeAspect="1"/>
          </p:cNvPicPr>
          <p:nvPr>
            <p:ph idx="1"/>
          </p:nvPr>
        </p:nvPicPr>
        <p:blipFill>
          <a:blip r:embed="rId2"/>
          <a:stretch>
            <a:fillRect/>
          </a:stretch>
        </p:blipFill>
        <p:spPr>
          <a:xfrm>
            <a:off x="1073426" y="2745070"/>
            <a:ext cx="9751442" cy="1284041"/>
          </a:xfrm>
        </p:spPr>
      </p:pic>
    </p:spTree>
    <p:extLst>
      <p:ext uri="{BB962C8B-B14F-4D97-AF65-F5344CB8AC3E}">
        <p14:creationId xmlns:p14="http://schemas.microsoft.com/office/powerpoint/2010/main" val="25768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7836-278F-07FB-D7B4-E59784D87724}"/>
              </a:ext>
            </a:extLst>
          </p:cNvPr>
          <p:cNvSpPr>
            <a:spLocks noGrp="1"/>
          </p:cNvSpPr>
          <p:nvPr>
            <p:ph type="title"/>
          </p:nvPr>
        </p:nvSpPr>
        <p:spPr/>
        <p:txBody>
          <a:bodyPr/>
          <a:lstStyle/>
          <a:p>
            <a:r>
              <a:rPr lang="sl-SI" dirty="0"/>
              <a:t>Primeri označevanja:</a:t>
            </a:r>
          </a:p>
        </p:txBody>
      </p:sp>
      <p:sp>
        <p:nvSpPr>
          <p:cNvPr id="3" name="Content Placeholder 2">
            <a:extLst>
              <a:ext uri="{FF2B5EF4-FFF2-40B4-BE49-F238E27FC236}">
                <a16:creationId xmlns:a16="http://schemas.microsoft.com/office/drawing/2014/main" id="{F281A696-4086-197B-0DC0-0AB49411797A}"/>
              </a:ext>
            </a:extLst>
          </p:cNvPr>
          <p:cNvSpPr>
            <a:spLocks noGrp="1"/>
          </p:cNvSpPr>
          <p:nvPr>
            <p:ph idx="1"/>
          </p:nvPr>
        </p:nvSpPr>
        <p:spPr/>
        <p:txBody>
          <a:bodyPr/>
          <a:lstStyle/>
          <a:p>
            <a:r>
              <a:rPr lang="sl-SI" dirty="0"/>
              <a:t>proze</a:t>
            </a:r>
          </a:p>
          <a:p>
            <a:r>
              <a:rPr lang="sl-SI" dirty="0"/>
              <a:t>dramskih besedil	</a:t>
            </a:r>
          </a:p>
          <a:p>
            <a:r>
              <a:rPr lang="sl-SI" dirty="0"/>
              <a:t>poezije</a:t>
            </a:r>
          </a:p>
          <a:p>
            <a:r>
              <a:rPr lang="sl-SI" dirty="0"/>
              <a:t>primarnih pisnih virov</a:t>
            </a:r>
          </a:p>
          <a:p>
            <a:r>
              <a:rPr lang="sl-SI" dirty="0"/>
              <a:t>korespondence</a:t>
            </a:r>
          </a:p>
          <a:p>
            <a:r>
              <a:rPr lang="sl-SI" dirty="0"/>
              <a:t>imenskih entitet</a:t>
            </a:r>
          </a:p>
          <a:p>
            <a:endParaRPr lang="sl-SI" dirty="0"/>
          </a:p>
          <a:p>
            <a:endParaRPr lang="sl-SI" dirty="0"/>
          </a:p>
          <a:p>
            <a:endParaRPr lang="sl-SI" dirty="0"/>
          </a:p>
          <a:p>
            <a:pPr lvl="1"/>
            <a:endParaRPr lang="sl-SI" dirty="0"/>
          </a:p>
        </p:txBody>
      </p:sp>
    </p:spTree>
    <p:extLst>
      <p:ext uri="{BB962C8B-B14F-4D97-AF65-F5344CB8AC3E}">
        <p14:creationId xmlns:p14="http://schemas.microsoft.com/office/powerpoint/2010/main" val="3792125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Bibliografske in splošne reference</a:t>
            </a:r>
            <a:br>
              <a:rPr lang="sl-SI" dirty="0"/>
            </a:br>
            <a:r>
              <a:rPr lang="sl-SI" dirty="0"/>
              <a:t> – TEI &lt;</a:t>
            </a:r>
            <a:r>
              <a:rPr lang="sl-SI" dirty="0" err="1">
                <a:solidFill>
                  <a:srgbClr val="4375C6"/>
                </a:solidFill>
              </a:rPr>
              <a:t>biblStruct</a:t>
            </a:r>
            <a:r>
              <a:rPr lang="sl-SI" dirty="0"/>
              <a:t>&gt;</a:t>
            </a:r>
          </a:p>
        </p:txBody>
      </p:sp>
      <p:sp>
        <p:nvSpPr>
          <p:cNvPr id="8" name="Content Placeholder 7">
            <a:extLst>
              <a:ext uri="{FF2B5EF4-FFF2-40B4-BE49-F238E27FC236}">
                <a16:creationId xmlns:a16="http://schemas.microsoft.com/office/drawing/2014/main" id="{8BE8B06F-7B63-8083-0397-BB7DAE6A5D21}"/>
              </a:ext>
            </a:extLst>
          </p:cNvPr>
          <p:cNvSpPr>
            <a:spLocks noGrp="1"/>
          </p:cNvSpPr>
          <p:nvPr>
            <p:ph idx="1"/>
          </p:nvPr>
        </p:nvSpPr>
        <p:spPr/>
        <p:txBody>
          <a:bodyPr>
            <a:normAutofit lnSpcReduction="10000"/>
          </a:bodyPr>
          <a:lstStyle/>
          <a:p>
            <a:r>
              <a:rPr lang="sl-SI" dirty="0"/>
              <a:t>V primerih, ko želimo bibliografskim informacijam oziroma enotam dati več strukture in podrobnosti se uporabi element &lt;</a:t>
            </a:r>
            <a:r>
              <a:rPr lang="sl-SI" dirty="0" err="1"/>
              <a:t>biblStruct</a:t>
            </a:r>
            <a:r>
              <a:rPr lang="sl-SI" dirty="0"/>
              <a:t>&gt;</a:t>
            </a:r>
          </a:p>
          <a:p>
            <a:r>
              <a:rPr lang="sl-SI" dirty="0"/>
              <a:t>Hierarhična struktura</a:t>
            </a:r>
          </a:p>
          <a:p>
            <a:r>
              <a:rPr lang="sl-SI" dirty="0"/>
              <a:t>Podrejeni elementi vsebujejo informacije o vseh aspektih bibliografske enote:</a:t>
            </a:r>
          </a:p>
          <a:p>
            <a:pPr lvl="1"/>
            <a:r>
              <a:rPr lang="sl-SI" dirty="0"/>
              <a:t>&lt;</a:t>
            </a:r>
            <a:r>
              <a:rPr lang="sl-SI" dirty="0" err="1">
                <a:solidFill>
                  <a:srgbClr val="4375C6"/>
                </a:solidFill>
              </a:rPr>
              <a:t>author</a:t>
            </a:r>
            <a:r>
              <a:rPr lang="sl-SI" dirty="0"/>
              <a:t>&gt;</a:t>
            </a:r>
          </a:p>
          <a:p>
            <a:pPr lvl="1"/>
            <a:r>
              <a:rPr lang="sl-SI" dirty="0"/>
              <a:t>&lt;</a:t>
            </a:r>
            <a:r>
              <a:rPr lang="sl-SI" dirty="0">
                <a:solidFill>
                  <a:srgbClr val="4375C6"/>
                </a:solidFill>
              </a:rPr>
              <a:t>title</a:t>
            </a:r>
            <a:r>
              <a:rPr lang="sl-SI" dirty="0"/>
              <a:t>&gt;</a:t>
            </a:r>
          </a:p>
          <a:p>
            <a:pPr lvl="1"/>
            <a:r>
              <a:rPr lang="sl-SI" dirty="0"/>
              <a:t>&lt;</a:t>
            </a:r>
            <a:r>
              <a:rPr lang="sl-SI" dirty="0" err="1">
                <a:solidFill>
                  <a:srgbClr val="4375C6"/>
                </a:solidFill>
              </a:rPr>
              <a:t>imprint</a:t>
            </a:r>
            <a:r>
              <a:rPr lang="sl-SI" dirty="0"/>
              <a:t>&gt;</a:t>
            </a:r>
          </a:p>
          <a:p>
            <a:pPr lvl="1"/>
            <a:r>
              <a:rPr lang="sl-SI" dirty="0"/>
              <a:t>&lt;</a:t>
            </a:r>
            <a:r>
              <a:rPr lang="sl-SI" dirty="0" err="1">
                <a:solidFill>
                  <a:srgbClr val="4375C6"/>
                </a:solidFill>
              </a:rPr>
              <a:t>publisher</a:t>
            </a:r>
            <a:r>
              <a:rPr lang="sl-SI" dirty="0"/>
              <a:t>&gt;</a:t>
            </a:r>
          </a:p>
          <a:p>
            <a:pPr lvl="1"/>
            <a:r>
              <a:rPr lang="sl-SI" dirty="0"/>
              <a:t>&lt;</a:t>
            </a:r>
            <a:r>
              <a:rPr lang="sl-SI" dirty="0">
                <a:solidFill>
                  <a:srgbClr val="4375C6"/>
                </a:solidFill>
              </a:rPr>
              <a:t>date</a:t>
            </a:r>
            <a:r>
              <a:rPr lang="sl-SI" dirty="0"/>
              <a:t>&gt;</a:t>
            </a:r>
          </a:p>
        </p:txBody>
      </p:sp>
    </p:spTree>
    <p:extLst>
      <p:ext uri="{BB962C8B-B14F-4D97-AF65-F5344CB8AC3E}">
        <p14:creationId xmlns:p14="http://schemas.microsoft.com/office/powerpoint/2010/main" val="8216345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Bibliografske in splošne reference</a:t>
            </a:r>
            <a:br>
              <a:rPr lang="sl-SI" dirty="0"/>
            </a:br>
            <a:r>
              <a:rPr lang="sl-SI" dirty="0"/>
              <a:t> – TEI &lt;</a:t>
            </a:r>
            <a:r>
              <a:rPr lang="sl-SI" dirty="0" err="1">
                <a:solidFill>
                  <a:srgbClr val="4375C6"/>
                </a:solidFill>
              </a:rPr>
              <a:t>biblStruct</a:t>
            </a:r>
            <a:r>
              <a:rPr lang="sl-SI" dirty="0"/>
              <a:t>&gt;</a:t>
            </a:r>
          </a:p>
        </p:txBody>
      </p:sp>
      <p:pic>
        <p:nvPicPr>
          <p:cNvPr id="6" name="Content Placeholder 5">
            <a:extLst>
              <a:ext uri="{FF2B5EF4-FFF2-40B4-BE49-F238E27FC236}">
                <a16:creationId xmlns:a16="http://schemas.microsoft.com/office/drawing/2014/main" id="{A5CE1550-3D81-096E-D7EC-11D6210818B7}"/>
              </a:ext>
            </a:extLst>
          </p:cNvPr>
          <p:cNvPicPr>
            <a:picLocks noGrp="1" noChangeAspect="1"/>
          </p:cNvPicPr>
          <p:nvPr>
            <p:ph idx="1"/>
          </p:nvPr>
        </p:nvPicPr>
        <p:blipFill>
          <a:blip r:embed="rId2"/>
          <a:stretch>
            <a:fillRect/>
          </a:stretch>
        </p:blipFill>
        <p:spPr>
          <a:xfrm>
            <a:off x="2186609" y="1929864"/>
            <a:ext cx="7658001" cy="4057670"/>
          </a:xfrm>
        </p:spPr>
      </p:pic>
    </p:spTree>
    <p:extLst>
      <p:ext uri="{BB962C8B-B14F-4D97-AF65-F5344CB8AC3E}">
        <p14:creationId xmlns:p14="http://schemas.microsoft.com/office/powerpoint/2010/main" val="1030581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normAutofit/>
          </a:bodyPr>
          <a:lstStyle/>
          <a:p>
            <a:r>
              <a:rPr lang="sl-SI" sz="4000" dirty="0"/>
              <a:t>Bibliografske in splošne reference – TEI &lt;</a:t>
            </a:r>
            <a:r>
              <a:rPr lang="sl-SI" sz="4000" dirty="0" err="1">
                <a:solidFill>
                  <a:srgbClr val="4375C6"/>
                </a:solidFill>
              </a:rPr>
              <a:t>listBibl</a:t>
            </a:r>
            <a:r>
              <a:rPr lang="sl-SI" sz="4000" dirty="0"/>
              <a:t>&gt; | &lt;</a:t>
            </a:r>
            <a:r>
              <a:rPr lang="sl-SI" sz="4000" dirty="0" err="1">
                <a:solidFill>
                  <a:srgbClr val="4375C6"/>
                </a:solidFill>
              </a:rPr>
              <a:t>biblStruct</a:t>
            </a:r>
            <a:r>
              <a:rPr lang="sl-SI" sz="4000" dirty="0"/>
              <a:t>&gt;</a:t>
            </a:r>
          </a:p>
        </p:txBody>
      </p:sp>
      <p:pic>
        <p:nvPicPr>
          <p:cNvPr id="13" name="Content Placeholder 12">
            <a:extLst>
              <a:ext uri="{FF2B5EF4-FFF2-40B4-BE49-F238E27FC236}">
                <a16:creationId xmlns:a16="http://schemas.microsoft.com/office/drawing/2014/main" id="{657C484B-2611-EB22-5D15-E7ADE7531503}"/>
              </a:ext>
            </a:extLst>
          </p:cNvPr>
          <p:cNvPicPr>
            <a:picLocks noGrp="1" noChangeAspect="1"/>
          </p:cNvPicPr>
          <p:nvPr>
            <p:ph idx="1"/>
          </p:nvPr>
        </p:nvPicPr>
        <p:blipFill>
          <a:blip r:embed="rId2"/>
          <a:stretch>
            <a:fillRect/>
          </a:stretch>
        </p:blipFill>
        <p:spPr>
          <a:xfrm>
            <a:off x="3637722" y="1338316"/>
            <a:ext cx="7429471" cy="4955776"/>
          </a:xfrm>
        </p:spPr>
      </p:pic>
    </p:spTree>
    <p:extLst>
      <p:ext uri="{BB962C8B-B14F-4D97-AF65-F5344CB8AC3E}">
        <p14:creationId xmlns:p14="http://schemas.microsoft.com/office/powerpoint/2010/main" val="1974756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Prelomi strani</a:t>
            </a:r>
          </a:p>
        </p:txBody>
      </p:sp>
      <p:sp>
        <p:nvSpPr>
          <p:cNvPr id="8" name="Content Placeholder 7">
            <a:extLst>
              <a:ext uri="{FF2B5EF4-FFF2-40B4-BE49-F238E27FC236}">
                <a16:creationId xmlns:a16="http://schemas.microsoft.com/office/drawing/2014/main" id="{2D862ECB-84A2-AF7B-C55E-506B88BDC622}"/>
              </a:ext>
            </a:extLst>
          </p:cNvPr>
          <p:cNvSpPr>
            <a:spLocks noGrp="1"/>
          </p:cNvSpPr>
          <p:nvPr>
            <p:ph idx="1"/>
          </p:nvPr>
        </p:nvSpPr>
        <p:spPr/>
        <p:txBody>
          <a:bodyPr/>
          <a:lstStyle/>
          <a:p>
            <a:r>
              <a:rPr lang="sl-SI" dirty="0"/>
              <a:t>Prelomi strani v digitalnih besedilih, ki temeljijo na tiskanih ali rokopisnih virih, so kodirani z elementom &lt;</a:t>
            </a:r>
            <a:r>
              <a:rPr lang="sl-SI" dirty="0" err="1">
                <a:solidFill>
                  <a:srgbClr val="4375C6"/>
                </a:solidFill>
              </a:rPr>
              <a:t>pb</a:t>
            </a:r>
            <a:r>
              <a:rPr lang="sl-SI" dirty="0"/>
              <a:t>&gt;</a:t>
            </a:r>
          </a:p>
          <a:p>
            <a:r>
              <a:rPr lang="sl-SI" dirty="0"/>
              <a:t>Prazen element </a:t>
            </a:r>
          </a:p>
          <a:p>
            <a:r>
              <a:rPr lang="sl-SI" dirty="0"/>
              <a:t>Služi kot mejnik, ki označuje mejo med eno stranjo besedila in drugo</a:t>
            </a:r>
          </a:p>
          <a:p>
            <a:r>
              <a:rPr lang="sl-SI" dirty="0"/>
              <a:t>Lahko vsebuje atribut </a:t>
            </a:r>
            <a:r>
              <a:rPr lang="sl-SI" dirty="0">
                <a:solidFill>
                  <a:schemeClr val="accent2">
                    <a:lumMod val="75000"/>
                  </a:schemeClr>
                </a:solidFill>
              </a:rPr>
              <a:t>@n</a:t>
            </a:r>
            <a:r>
              <a:rPr lang="sl-SI" dirty="0"/>
              <a:t> za oštevilčenje strani</a:t>
            </a:r>
          </a:p>
        </p:txBody>
      </p:sp>
    </p:spTree>
    <p:extLst>
      <p:ext uri="{BB962C8B-B14F-4D97-AF65-F5344CB8AC3E}">
        <p14:creationId xmlns:p14="http://schemas.microsoft.com/office/powerpoint/2010/main" val="2201693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Prelomi strani – TEI &lt;</a:t>
            </a:r>
            <a:r>
              <a:rPr lang="sl-SI" dirty="0" err="1"/>
              <a:t>pb</a:t>
            </a:r>
            <a:r>
              <a:rPr lang="sl-SI" dirty="0"/>
              <a:t>/&gt;</a:t>
            </a:r>
          </a:p>
        </p:txBody>
      </p:sp>
      <p:pic>
        <p:nvPicPr>
          <p:cNvPr id="5" name="Content Placeholder 4">
            <a:extLst>
              <a:ext uri="{FF2B5EF4-FFF2-40B4-BE49-F238E27FC236}">
                <a16:creationId xmlns:a16="http://schemas.microsoft.com/office/drawing/2014/main" id="{B8CEE8E5-C990-7BCF-A15E-E91D274E089F}"/>
              </a:ext>
            </a:extLst>
          </p:cNvPr>
          <p:cNvPicPr>
            <a:picLocks noGrp="1" noChangeAspect="1"/>
          </p:cNvPicPr>
          <p:nvPr>
            <p:ph idx="1"/>
          </p:nvPr>
        </p:nvPicPr>
        <p:blipFill>
          <a:blip r:embed="rId2"/>
          <a:stretch>
            <a:fillRect/>
          </a:stretch>
        </p:blipFill>
        <p:spPr>
          <a:xfrm>
            <a:off x="2841715" y="1447938"/>
            <a:ext cx="6508570" cy="4351338"/>
          </a:xfrm>
        </p:spPr>
      </p:pic>
      <p:sp>
        <p:nvSpPr>
          <p:cNvPr id="6" name="TextBox 5">
            <a:extLst>
              <a:ext uri="{FF2B5EF4-FFF2-40B4-BE49-F238E27FC236}">
                <a16:creationId xmlns:a16="http://schemas.microsoft.com/office/drawing/2014/main" id="{284B18FB-0DB6-6CB8-C233-1CE339E46CF2}"/>
              </a:ext>
            </a:extLst>
          </p:cNvPr>
          <p:cNvSpPr txBox="1"/>
          <p:nvPr/>
        </p:nvSpPr>
        <p:spPr>
          <a:xfrm>
            <a:off x="2922104" y="1447938"/>
            <a:ext cx="894521" cy="369332"/>
          </a:xfrm>
          <a:prstGeom prst="rect">
            <a:avLst/>
          </a:prstGeom>
          <a:noFill/>
        </p:spPr>
        <p:txBody>
          <a:bodyPr wrap="square" rtlCol="0">
            <a:spAutoFit/>
          </a:bodyPr>
          <a:lstStyle/>
          <a:p>
            <a:r>
              <a:rPr lang="sl-SI" dirty="0">
                <a:solidFill>
                  <a:srgbClr val="FF0000"/>
                </a:solidFill>
              </a:rPr>
              <a:t>Str. 22</a:t>
            </a:r>
          </a:p>
        </p:txBody>
      </p:sp>
    </p:spTree>
    <p:extLst>
      <p:ext uri="{BB962C8B-B14F-4D97-AF65-F5344CB8AC3E}">
        <p14:creationId xmlns:p14="http://schemas.microsoft.com/office/powerpoint/2010/main" val="18708186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Prelomi strani – TEI &lt;</a:t>
            </a:r>
            <a:r>
              <a:rPr lang="sl-SI" dirty="0" err="1"/>
              <a:t>pb</a:t>
            </a:r>
            <a:r>
              <a:rPr lang="sl-SI" dirty="0"/>
              <a:t>/&gt;</a:t>
            </a:r>
          </a:p>
        </p:txBody>
      </p:sp>
      <p:pic>
        <p:nvPicPr>
          <p:cNvPr id="5" name="Content Placeholder 4">
            <a:extLst>
              <a:ext uri="{FF2B5EF4-FFF2-40B4-BE49-F238E27FC236}">
                <a16:creationId xmlns:a16="http://schemas.microsoft.com/office/drawing/2014/main" id="{D0B5D498-4889-BE74-086F-E8D1FAE91FFA}"/>
              </a:ext>
            </a:extLst>
          </p:cNvPr>
          <p:cNvPicPr>
            <a:picLocks noGrp="1" noChangeAspect="1"/>
          </p:cNvPicPr>
          <p:nvPr>
            <p:ph idx="1"/>
          </p:nvPr>
        </p:nvPicPr>
        <p:blipFill>
          <a:blip r:embed="rId2"/>
          <a:stretch>
            <a:fillRect/>
          </a:stretch>
        </p:blipFill>
        <p:spPr>
          <a:xfrm>
            <a:off x="2263219" y="1878495"/>
            <a:ext cx="7665561" cy="3717633"/>
          </a:xfrm>
        </p:spPr>
      </p:pic>
    </p:spTree>
    <p:extLst>
      <p:ext uri="{BB962C8B-B14F-4D97-AF65-F5344CB8AC3E}">
        <p14:creationId xmlns:p14="http://schemas.microsoft.com/office/powerpoint/2010/main" val="2196011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Segmenti</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Element &lt;</a:t>
            </a:r>
            <a:r>
              <a:rPr lang="sl-SI" dirty="0" err="1">
                <a:solidFill>
                  <a:srgbClr val="4375C6"/>
                </a:solidFill>
              </a:rPr>
              <a:t>seg</a:t>
            </a:r>
            <a:r>
              <a:rPr lang="sl-SI" dirty="0"/>
              <a:t>&gt; se lahko uporablja za kodiranje katerega koli poljubnega segmenta besedila znotraj:</a:t>
            </a:r>
          </a:p>
          <a:p>
            <a:pPr marL="457200" lvl="1" indent="0">
              <a:buNone/>
            </a:pPr>
            <a:r>
              <a:rPr lang="sl-SI" dirty="0"/>
              <a:t>Uporabljamo znotraj elementa</a:t>
            </a:r>
          </a:p>
          <a:p>
            <a:pPr lvl="1"/>
            <a:r>
              <a:rPr lang="sl-SI" dirty="0"/>
              <a:t>&lt;</a:t>
            </a:r>
            <a:r>
              <a:rPr lang="sl-SI" dirty="0">
                <a:solidFill>
                  <a:srgbClr val="4375C6"/>
                </a:solidFill>
              </a:rPr>
              <a:t>p</a:t>
            </a:r>
            <a:r>
              <a:rPr lang="sl-SI" dirty="0"/>
              <a:t>&gt; - </a:t>
            </a:r>
            <a:r>
              <a:rPr lang="sl-SI" dirty="0" err="1"/>
              <a:t>paragraph</a:t>
            </a:r>
            <a:endParaRPr lang="sl-SI" dirty="0"/>
          </a:p>
          <a:p>
            <a:pPr marL="457200" lvl="1" indent="0">
              <a:buNone/>
            </a:pPr>
            <a:r>
              <a:rPr lang="sl-SI" dirty="0"/>
              <a:t>ali</a:t>
            </a:r>
          </a:p>
          <a:p>
            <a:pPr lvl="1"/>
            <a:r>
              <a:rPr lang="sl-SI" dirty="0"/>
              <a:t>&lt;</a:t>
            </a:r>
            <a:r>
              <a:rPr lang="sl-SI" dirty="0" err="1">
                <a:solidFill>
                  <a:srgbClr val="4375C6"/>
                </a:solidFill>
              </a:rPr>
              <a:t>ab</a:t>
            </a:r>
            <a:r>
              <a:rPr lang="sl-SI" dirty="0"/>
              <a:t>&gt; - </a:t>
            </a:r>
            <a:r>
              <a:rPr lang="sl-SI" dirty="0" err="1"/>
              <a:t>anonymous</a:t>
            </a:r>
            <a:r>
              <a:rPr lang="sl-SI" dirty="0"/>
              <a:t> </a:t>
            </a:r>
            <a:r>
              <a:rPr lang="sl-SI" dirty="0" err="1"/>
              <a:t>block</a:t>
            </a:r>
            <a:endParaRPr lang="sl-SI" dirty="0"/>
          </a:p>
        </p:txBody>
      </p:sp>
    </p:spTree>
    <p:extLst>
      <p:ext uri="{BB962C8B-B14F-4D97-AF65-F5344CB8AC3E}">
        <p14:creationId xmlns:p14="http://schemas.microsoft.com/office/powerpoint/2010/main" val="32463019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Segmenti – TEI &lt;</a:t>
            </a:r>
            <a:r>
              <a:rPr lang="sl-SI" dirty="0" err="1"/>
              <a:t>seg</a:t>
            </a:r>
            <a:r>
              <a:rPr lang="sl-SI" dirty="0"/>
              <a:t>&gt;</a:t>
            </a:r>
          </a:p>
        </p:txBody>
      </p:sp>
      <p:pic>
        <p:nvPicPr>
          <p:cNvPr id="5" name="Content Placeholder 4">
            <a:extLst>
              <a:ext uri="{FF2B5EF4-FFF2-40B4-BE49-F238E27FC236}">
                <a16:creationId xmlns:a16="http://schemas.microsoft.com/office/drawing/2014/main" id="{D94A3748-D5F5-0B82-656B-6AA881881ECC}"/>
              </a:ext>
            </a:extLst>
          </p:cNvPr>
          <p:cNvPicPr>
            <a:picLocks noGrp="1" noChangeAspect="1"/>
          </p:cNvPicPr>
          <p:nvPr>
            <p:ph idx="1"/>
          </p:nvPr>
        </p:nvPicPr>
        <p:blipFill>
          <a:blip r:embed="rId2"/>
          <a:stretch>
            <a:fillRect/>
          </a:stretch>
        </p:blipFill>
        <p:spPr>
          <a:xfrm>
            <a:off x="1640569" y="1888991"/>
            <a:ext cx="9287253" cy="685244"/>
          </a:xfrm>
        </p:spPr>
      </p:pic>
      <p:pic>
        <p:nvPicPr>
          <p:cNvPr id="11" name="Picture 10">
            <a:extLst>
              <a:ext uri="{FF2B5EF4-FFF2-40B4-BE49-F238E27FC236}">
                <a16:creationId xmlns:a16="http://schemas.microsoft.com/office/drawing/2014/main" id="{D2C0A45C-C9FF-9FB9-C9D9-8D16215EF15F}"/>
              </a:ext>
            </a:extLst>
          </p:cNvPr>
          <p:cNvPicPr>
            <a:picLocks noChangeAspect="1"/>
          </p:cNvPicPr>
          <p:nvPr/>
        </p:nvPicPr>
        <p:blipFill>
          <a:blip r:embed="rId3"/>
          <a:stretch>
            <a:fillRect/>
          </a:stretch>
        </p:blipFill>
        <p:spPr>
          <a:xfrm>
            <a:off x="1640569" y="3193812"/>
            <a:ext cx="9713231" cy="470375"/>
          </a:xfrm>
          <a:prstGeom prst="rect">
            <a:avLst/>
          </a:prstGeom>
        </p:spPr>
      </p:pic>
    </p:spTree>
    <p:extLst>
      <p:ext uri="{BB962C8B-B14F-4D97-AF65-F5344CB8AC3E}">
        <p14:creationId xmlns:p14="http://schemas.microsoft.com/office/powerpoint/2010/main" val="3929959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Slike</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Slike označujemo znotraj elementa &lt;figure&gt;</a:t>
            </a:r>
          </a:p>
          <a:p>
            <a:r>
              <a:rPr lang="sl-SI" dirty="0"/>
              <a:t>Ta element združuje elemente, ki predstavljajo ali vsebujejo grafične informacije</a:t>
            </a:r>
          </a:p>
          <a:p>
            <a:r>
              <a:rPr lang="sl-SI" dirty="0"/>
              <a:t>na primer </a:t>
            </a:r>
          </a:p>
          <a:p>
            <a:pPr lvl="1"/>
            <a:r>
              <a:rPr lang="sl-SI" dirty="0"/>
              <a:t>ilustracije</a:t>
            </a:r>
          </a:p>
          <a:p>
            <a:pPr lvl="1"/>
            <a:r>
              <a:rPr lang="sl-SI" dirty="0"/>
              <a:t>formule</a:t>
            </a:r>
          </a:p>
          <a:p>
            <a:pPr lvl="1"/>
            <a:r>
              <a:rPr lang="sl-SI" dirty="0"/>
              <a:t>slike</a:t>
            </a:r>
          </a:p>
        </p:txBody>
      </p:sp>
    </p:spTree>
    <p:extLst>
      <p:ext uri="{BB962C8B-B14F-4D97-AF65-F5344CB8AC3E}">
        <p14:creationId xmlns:p14="http://schemas.microsoft.com/office/powerpoint/2010/main" val="2205309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Slike – TEI &lt;figure&gt; | &lt;</a:t>
            </a:r>
            <a:r>
              <a:rPr lang="sl-SI" dirty="0" err="1"/>
              <a:t>graphic</a:t>
            </a:r>
            <a:r>
              <a:rPr lang="sl-SI" dirty="0"/>
              <a:t>&gt;</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a:xfrm>
            <a:off x="838200" y="1825625"/>
            <a:ext cx="10402957" cy="4351338"/>
          </a:xfrm>
        </p:spPr>
        <p:txBody>
          <a:bodyPr>
            <a:normAutofit lnSpcReduction="10000"/>
          </a:bodyPr>
          <a:lstStyle/>
          <a:p>
            <a:r>
              <a:rPr lang="sl-SI" dirty="0"/>
              <a:t>Grafični elementi so lahko označeni s praznim elementom &lt;</a:t>
            </a:r>
            <a:r>
              <a:rPr lang="sl-SI" dirty="0" err="1"/>
              <a:t>graphic</a:t>
            </a:r>
            <a:r>
              <a:rPr lang="sl-SI" dirty="0"/>
              <a:t>&gt;</a:t>
            </a:r>
          </a:p>
          <a:p>
            <a:r>
              <a:rPr lang="sl-SI" dirty="0"/>
              <a:t>&lt;</a:t>
            </a:r>
            <a:r>
              <a:rPr lang="sl-SI" dirty="0" err="1">
                <a:solidFill>
                  <a:srgbClr val="4375C6"/>
                </a:solidFill>
              </a:rPr>
              <a:t>graphic</a:t>
            </a:r>
            <a:r>
              <a:rPr lang="sl-SI" dirty="0"/>
              <a:t>&gt; označuje lokacijo grafike ali ilustracije, ki je del besedila ali predstavlja njeno sliko</a:t>
            </a:r>
          </a:p>
          <a:p>
            <a:endParaRPr lang="sl-SI" dirty="0"/>
          </a:p>
          <a:p>
            <a:endParaRPr lang="sl-SI" dirty="0"/>
          </a:p>
          <a:p>
            <a:r>
              <a:rPr lang="sl-SI" dirty="0"/>
              <a:t>Atribut </a:t>
            </a:r>
            <a:r>
              <a:rPr lang="sl-SI" dirty="0">
                <a:solidFill>
                  <a:schemeClr val="accent2">
                    <a:lumMod val="75000"/>
                  </a:schemeClr>
                </a:solidFill>
              </a:rPr>
              <a:t>@url</a:t>
            </a:r>
            <a:r>
              <a:rPr lang="sl-SI" dirty="0"/>
              <a:t> specificira lokacijo datoteke (image4.jpeg) v podmapi „</a:t>
            </a:r>
            <a:r>
              <a:rPr lang="sl-SI" dirty="0" err="1"/>
              <a:t>media</a:t>
            </a:r>
            <a:r>
              <a:rPr lang="sl-SI" dirty="0"/>
              <a:t>“ (</a:t>
            </a:r>
            <a:r>
              <a:rPr lang="sl-SI" i="1" dirty="0"/>
              <a:t>relativni url</a:t>
            </a:r>
            <a:r>
              <a:rPr lang="sl-SI" dirty="0"/>
              <a:t>) </a:t>
            </a:r>
            <a:endParaRPr lang="sl-SI" dirty="0">
              <a:solidFill>
                <a:srgbClr val="FF0000"/>
              </a:solidFill>
            </a:endParaRPr>
          </a:p>
          <a:p>
            <a:pPr lvl="1"/>
            <a:r>
              <a:rPr lang="sl-SI" dirty="0"/>
              <a:t>Za razliko od relativnega url-ja absolutni url vsebuje celotno pot do vira, vključno s shemo (protokolom), imenom domene in potjo do specifične datoteke ali strani: "file:///F:/projekt/media/image4.jpeg"</a:t>
            </a:r>
          </a:p>
          <a:p>
            <a:pPr marL="0" indent="0">
              <a:buNone/>
            </a:pPr>
            <a:endParaRPr lang="sl-SI" dirty="0"/>
          </a:p>
        </p:txBody>
      </p:sp>
      <p:pic>
        <p:nvPicPr>
          <p:cNvPr id="11" name="Picture 10">
            <a:extLst>
              <a:ext uri="{FF2B5EF4-FFF2-40B4-BE49-F238E27FC236}">
                <a16:creationId xmlns:a16="http://schemas.microsoft.com/office/drawing/2014/main" id="{E3F86E75-D5F2-DC69-CD24-FF77048834AC}"/>
              </a:ext>
            </a:extLst>
          </p:cNvPr>
          <p:cNvPicPr>
            <a:picLocks noChangeAspect="1"/>
          </p:cNvPicPr>
          <p:nvPr/>
        </p:nvPicPr>
        <p:blipFill>
          <a:blip r:embed="rId2"/>
          <a:stretch>
            <a:fillRect/>
          </a:stretch>
        </p:blipFill>
        <p:spPr>
          <a:xfrm>
            <a:off x="524920" y="3544285"/>
            <a:ext cx="7897123" cy="457009"/>
          </a:xfrm>
          <a:prstGeom prst="rect">
            <a:avLst/>
          </a:prstGeom>
        </p:spPr>
      </p:pic>
    </p:spTree>
    <p:extLst>
      <p:ext uri="{BB962C8B-B14F-4D97-AF65-F5344CB8AC3E}">
        <p14:creationId xmlns:p14="http://schemas.microsoft.com/office/powerpoint/2010/main" val="1658140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66B-B5D2-7CCA-2E38-4CD16EFF0FE9}"/>
              </a:ext>
            </a:extLst>
          </p:cNvPr>
          <p:cNvSpPr>
            <a:spLocks noGrp="1"/>
          </p:cNvSpPr>
          <p:nvPr>
            <p:ph type="title"/>
          </p:nvPr>
        </p:nvSpPr>
        <p:spPr/>
        <p:txBody>
          <a:bodyPr/>
          <a:lstStyle/>
          <a:p>
            <a:r>
              <a:rPr lang="sl-SI" dirty="0"/>
              <a:t>Ustvarjanje digitalnih virov</a:t>
            </a:r>
          </a:p>
        </p:txBody>
      </p:sp>
      <p:sp>
        <p:nvSpPr>
          <p:cNvPr id="3" name="Content Placeholder 2">
            <a:extLst>
              <a:ext uri="{FF2B5EF4-FFF2-40B4-BE49-F238E27FC236}">
                <a16:creationId xmlns:a16="http://schemas.microsoft.com/office/drawing/2014/main" id="{2A03B478-DDD0-3DD3-C5D6-44901B826C52}"/>
              </a:ext>
            </a:extLst>
          </p:cNvPr>
          <p:cNvSpPr>
            <a:spLocks noGrp="1"/>
          </p:cNvSpPr>
          <p:nvPr>
            <p:ph idx="1"/>
          </p:nvPr>
        </p:nvSpPr>
        <p:spPr/>
        <p:txBody>
          <a:bodyPr/>
          <a:lstStyle/>
          <a:p>
            <a:r>
              <a:rPr lang="sl-SI" dirty="0"/>
              <a:t>Vrste zgodovinskih virov</a:t>
            </a:r>
          </a:p>
          <a:p>
            <a:pPr lvl="1"/>
            <a:r>
              <a:rPr lang="sl-SI" dirty="0"/>
              <a:t>Materialni </a:t>
            </a:r>
          </a:p>
          <a:p>
            <a:pPr lvl="1"/>
            <a:r>
              <a:rPr lang="sl-SI" dirty="0"/>
              <a:t>Pisni</a:t>
            </a:r>
          </a:p>
          <a:p>
            <a:pPr lvl="1"/>
            <a:r>
              <a:rPr lang="sl-SI" dirty="0"/>
              <a:t>Ustni</a:t>
            </a:r>
          </a:p>
          <a:p>
            <a:r>
              <a:rPr lang="sl-SI" dirty="0"/>
              <a:t>Digitalizacija virov</a:t>
            </a:r>
          </a:p>
          <a:p>
            <a:r>
              <a:rPr lang="sl-SI" dirty="0"/>
              <a:t>Opis in standardizacija opisov – </a:t>
            </a:r>
            <a:r>
              <a:rPr lang="sl-SI" dirty="0" err="1"/>
              <a:t>metapodatkovni</a:t>
            </a:r>
            <a:r>
              <a:rPr lang="sl-SI" dirty="0"/>
              <a:t> standardi</a:t>
            </a:r>
          </a:p>
          <a:p>
            <a:endParaRPr lang="sl-SI" dirty="0"/>
          </a:p>
        </p:txBody>
      </p:sp>
    </p:spTree>
    <p:extLst>
      <p:ext uri="{BB962C8B-B14F-4D97-AF65-F5344CB8AC3E}">
        <p14:creationId xmlns:p14="http://schemas.microsoft.com/office/powerpoint/2010/main" val="799042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a:xfrm>
            <a:off x="838200" y="365125"/>
            <a:ext cx="6029739" cy="1325563"/>
          </a:xfrm>
        </p:spPr>
        <p:txBody>
          <a:bodyPr/>
          <a:lstStyle/>
          <a:p>
            <a:r>
              <a:rPr lang="sl-SI" dirty="0"/>
              <a:t>Slike – TEI &lt;figure&gt; | &lt;</a:t>
            </a:r>
            <a:r>
              <a:rPr lang="sl-SI" dirty="0" err="1"/>
              <a:t>graphic</a:t>
            </a:r>
            <a:r>
              <a:rPr lang="sl-SI" dirty="0"/>
              <a:t>&gt;</a:t>
            </a:r>
          </a:p>
        </p:txBody>
      </p:sp>
      <p:pic>
        <p:nvPicPr>
          <p:cNvPr id="7" name="Picture 6">
            <a:extLst>
              <a:ext uri="{FF2B5EF4-FFF2-40B4-BE49-F238E27FC236}">
                <a16:creationId xmlns:a16="http://schemas.microsoft.com/office/drawing/2014/main" id="{9FF4D1FB-7D42-AD72-4B89-3B510BC9CC2E}"/>
              </a:ext>
            </a:extLst>
          </p:cNvPr>
          <p:cNvPicPr>
            <a:picLocks noChangeAspect="1"/>
          </p:cNvPicPr>
          <p:nvPr/>
        </p:nvPicPr>
        <p:blipFill>
          <a:blip r:embed="rId2"/>
          <a:stretch>
            <a:fillRect/>
          </a:stretch>
        </p:blipFill>
        <p:spPr>
          <a:xfrm>
            <a:off x="7203000" y="1305685"/>
            <a:ext cx="3919302" cy="5416826"/>
          </a:xfrm>
          <a:prstGeom prst="rect">
            <a:avLst/>
          </a:prstGeom>
        </p:spPr>
      </p:pic>
      <p:sp>
        <p:nvSpPr>
          <p:cNvPr id="13" name="TextBox 12">
            <a:extLst>
              <a:ext uri="{FF2B5EF4-FFF2-40B4-BE49-F238E27FC236}">
                <a16:creationId xmlns:a16="http://schemas.microsoft.com/office/drawing/2014/main" id="{EC01E934-3E8E-3438-2129-C2AE98707E9A}"/>
              </a:ext>
            </a:extLst>
          </p:cNvPr>
          <p:cNvSpPr txBox="1"/>
          <p:nvPr/>
        </p:nvSpPr>
        <p:spPr>
          <a:xfrm>
            <a:off x="838200" y="1918252"/>
            <a:ext cx="6029739" cy="2585323"/>
          </a:xfrm>
          <a:prstGeom prst="rect">
            <a:avLst/>
          </a:prstGeom>
          <a:noFill/>
        </p:spPr>
        <p:txBody>
          <a:bodyPr wrap="square" rtlCol="0">
            <a:spAutoFit/>
          </a:bodyPr>
          <a:lstStyle/>
          <a:p>
            <a:pPr marL="285750" indent="-285750">
              <a:buFont typeface="Arial" panose="020B0604020202020204" pitchFamily="34" charset="0"/>
              <a:buChar char="•"/>
            </a:pPr>
            <a:r>
              <a:rPr lang="sl-SI" dirty="0"/>
              <a:t>Slike vsebujejo tudi druge strukturne elemente</a:t>
            </a:r>
          </a:p>
          <a:p>
            <a:pPr marL="285750" indent="-285750">
              <a:buFont typeface="Arial" panose="020B0604020202020204" pitchFamily="34" charset="0"/>
              <a:buChar char="•"/>
            </a:pPr>
            <a:r>
              <a:rPr lang="sl-SI" dirty="0"/>
              <a:t>Združevanje več med seboj povezanih informacij v elementu &lt;figure&gt;</a:t>
            </a:r>
          </a:p>
          <a:p>
            <a:pPr marL="742950" lvl="1" indent="-285750">
              <a:buFont typeface="Arial" panose="020B0604020202020204" pitchFamily="34" charset="0"/>
              <a:buChar char="•"/>
            </a:pPr>
            <a:r>
              <a:rPr lang="sl-SI" dirty="0"/>
              <a:t>&lt;</a:t>
            </a:r>
            <a:r>
              <a:rPr lang="sl-SI" dirty="0" err="1"/>
              <a:t>graphic</a:t>
            </a:r>
            <a:r>
              <a:rPr lang="sl-SI" dirty="0"/>
              <a:t>&gt;</a:t>
            </a:r>
          </a:p>
          <a:p>
            <a:pPr marL="742950" lvl="1" indent="-285750">
              <a:buFont typeface="Arial" panose="020B0604020202020204" pitchFamily="34" charset="0"/>
              <a:buChar char="•"/>
            </a:pPr>
            <a:r>
              <a:rPr lang="sl-SI" dirty="0"/>
              <a:t>&lt;</a:t>
            </a:r>
            <a:r>
              <a:rPr lang="sl-SI" dirty="0" err="1"/>
              <a:t>head</a:t>
            </a:r>
            <a:r>
              <a:rPr lang="sl-SI" dirty="0"/>
              <a:t>&gt;</a:t>
            </a:r>
          </a:p>
          <a:p>
            <a:pPr marL="742950" lvl="1" indent="-285750">
              <a:buFont typeface="Arial" panose="020B0604020202020204" pitchFamily="34" charset="0"/>
              <a:buChar char="•"/>
            </a:pPr>
            <a:r>
              <a:rPr lang="sl-SI" dirty="0"/>
              <a:t>&lt;note&gt;</a:t>
            </a:r>
          </a:p>
          <a:p>
            <a:pPr marL="742950" lvl="1" indent="-285750">
              <a:buFont typeface="Arial" panose="020B0604020202020204" pitchFamily="34" charset="0"/>
              <a:buChar char="•"/>
            </a:pPr>
            <a:r>
              <a:rPr lang="sl-SI" dirty="0"/>
              <a:t>&lt;</a:t>
            </a:r>
            <a:r>
              <a:rPr lang="sl-SI" dirty="0" err="1"/>
              <a:t>figDesc</a:t>
            </a:r>
            <a:r>
              <a:rPr lang="sl-SI" dirty="0"/>
              <a:t>&gt;</a:t>
            </a:r>
          </a:p>
          <a:p>
            <a:pPr marL="742950" lvl="1" indent="-285750">
              <a:buFont typeface="Arial" panose="020B0604020202020204" pitchFamily="34" charset="0"/>
              <a:buChar char="•"/>
            </a:pPr>
            <a:r>
              <a:rPr lang="sl-SI" dirty="0"/>
              <a:t>Spremljajoče besedilo &lt;p&gt;</a:t>
            </a:r>
          </a:p>
          <a:p>
            <a:pPr marL="742950" lvl="1" indent="-285750">
              <a:buFont typeface="Arial" panose="020B0604020202020204" pitchFamily="34" charset="0"/>
              <a:buChar char="•"/>
            </a:pPr>
            <a:endParaRPr lang="sl-SI" dirty="0"/>
          </a:p>
        </p:txBody>
      </p:sp>
      <p:sp>
        <p:nvSpPr>
          <p:cNvPr id="3" name="TextBox 2">
            <a:extLst>
              <a:ext uri="{FF2B5EF4-FFF2-40B4-BE49-F238E27FC236}">
                <a16:creationId xmlns:a16="http://schemas.microsoft.com/office/drawing/2014/main" id="{70EE95F3-6ED8-93CA-41D7-C28395AEEB05}"/>
              </a:ext>
            </a:extLst>
          </p:cNvPr>
          <p:cNvSpPr txBox="1"/>
          <p:nvPr/>
        </p:nvSpPr>
        <p:spPr>
          <a:xfrm>
            <a:off x="711200" y="4856480"/>
            <a:ext cx="5618480" cy="461665"/>
          </a:xfrm>
          <a:prstGeom prst="rect">
            <a:avLst/>
          </a:prstGeom>
          <a:noFill/>
        </p:spPr>
        <p:txBody>
          <a:bodyPr wrap="square" rtlCol="0">
            <a:spAutoFit/>
          </a:bodyPr>
          <a:lstStyle/>
          <a:p>
            <a:r>
              <a:rPr lang="sl-SI" sz="1200" dirty="0"/>
              <a:t>Blaj Hribar, Neja, Pomanjkanje v Ljubljani po velikonočnem potresu leta 1895, Lakote in pomanjkanje: slovenski primer. Ljubljana: Inštitut za novejšo zgodovino, 2018. </a:t>
            </a:r>
          </a:p>
        </p:txBody>
      </p:sp>
    </p:spTree>
    <p:extLst>
      <p:ext uri="{BB962C8B-B14F-4D97-AF65-F5344CB8AC3E}">
        <p14:creationId xmlns:p14="http://schemas.microsoft.com/office/powerpoint/2010/main" val="2928247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a:xfrm>
            <a:off x="838200" y="365125"/>
            <a:ext cx="6029739" cy="1325563"/>
          </a:xfrm>
        </p:spPr>
        <p:txBody>
          <a:bodyPr/>
          <a:lstStyle/>
          <a:p>
            <a:r>
              <a:rPr lang="sl-SI" dirty="0"/>
              <a:t>Slike – TEI &lt;figure&gt; | &lt;</a:t>
            </a:r>
            <a:r>
              <a:rPr lang="sl-SI" dirty="0" err="1"/>
              <a:t>graphic</a:t>
            </a:r>
            <a:r>
              <a:rPr lang="sl-SI" dirty="0"/>
              <a:t>&gt;</a:t>
            </a:r>
          </a:p>
        </p:txBody>
      </p:sp>
      <p:pic>
        <p:nvPicPr>
          <p:cNvPr id="7" name="Picture 6">
            <a:extLst>
              <a:ext uri="{FF2B5EF4-FFF2-40B4-BE49-F238E27FC236}">
                <a16:creationId xmlns:a16="http://schemas.microsoft.com/office/drawing/2014/main" id="{9FF4D1FB-7D42-AD72-4B89-3B510BC9CC2E}"/>
              </a:ext>
            </a:extLst>
          </p:cNvPr>
          <p:cNvPicPr>
            <a:picLocks noChangeAspect="1"/>
          </p:cNvPicPr>
          <p:nvPr/>
        </p:nvPicPr>
        <p:blipFill>
          <a:blip r:embed="rId2"/>
          <a:stretch>
            <a:fillRect/>
          </a:stretch>
        </p:blipFill>
        <p:spPr>
          <a:xfrm>
            <a:off x="7086601" y="365125"/>
            <a:ext cx="4684644" cy="6474597"/>
          </a:xfrm>
          <a:prstGeom prst="rect">
            <a:avLst/>
          </a:prstGeom>
        </p:spPr>
      </p:pic>
      <p:pic>
        <p:nvPicPr>
          <p:cNvPr id="11" name="Picture 10">
            <a:extLst>
              <a:ext uri="{FF2B5EF4-FFF2-40B4-BE49-F238E27FC236}">
                <a16:creationId xmlns:a16="http://schemas.microsoft.com/office/drawing/2014/main" id="{46566D1E-CB5A-CD24-36EE-CC8F67B56991}"/>
              </a:ext>
            </a:extLst>
          </p:cNvPr>
          <p:cNvPicPr>
            <a:picLocks noChangeAspect="1"/>
          </p:cNvPicPr>
          <p:nvPr/>
        </p:nvPicPr>
        <p:blipFill>
          <a:blip r:embed="rId3"/>
          <a:stretch>
            <a:fillRect/>
          </a:stretch>
        </p:blipFill>
        <p:spPr>
          <a:xfrm>
            <a:off x="639417" y="2572134"/>
            <a:ext cx="6794016" cy="2675726"/>
          </a:xfrm>
          <a:prstGeom prst="rect">
            <a:avLst/>
          </a:prstGeom>
        </p:spPr>
      </p:pic>
    </p:spTree>
    <p:extLst>
      <p:ext uri="{BB962C8B-B14F-4D97-AF65-F5344CB8AC3E}">
        <p14:creationId xmlns:p14="http://schemas.microsoft.com/office/powerpoint/2010/main" val="4028129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Tabela</a:t>
            </a:r>
          </a:p>
        </p:txBody>
      </p:sp>
      <p:sp>
        <p:nvSpPr>
          <p:cNvPr id="3" name="Content Placeholder 2">
            <a:extLst>
              <a:ext uri="{FF2B5EF4-FFF2-40B4-BE49-F238E27FC236}">
                <a16:creationId xmlns:a16="http://schemas.microsoft.com/office/drawing/2014/main" id="{57C8C451-21F5-DF53-03C5-495466419389}"/>
              </a:ext>
            </a:extLst>
          </p:cNvPr>
          <p:cNvSpPr>
            <a:spLocks noGrp="1"/>
          </p:cNvSpPr>
          <p:nvPr>
            <p:ph idx="1"/>
          </p:nvPr>
        </p:nvSpPr>
        <p:spPr/>
        <p:txBody>
          <a:bodyPr/>
          <a:lstStyle/>
          <a:p>
            <a:r>
              <a:rPr lang="sl-SI" dirty="0"/>
              <a:t>Besedilo v tabelah je mogoče kodirati z elementom &lt;</a:t>
            </a:r>
            <a:r>
              <a:rPr lang="sl-SI" dirty="0">
                <a:solidFill>
                  <a:srgbClr val="4375C6"/>
                </a:solidFill>
              </a:rPr>
              <a:t>table</a:t>
            </a:r>
            <a:r>
              <a:rPr lang="sl-SI" dirty="0"/>
              <a:t>&gt;</a:t>
            </a:r>
          </a:p>
          <a:p>
            <a:r>
              <a:rPr lang="sl-SI" dirty="0"/>
              <a:t>Vrstice v elementih &lt;</a:t>
            </a:r>
            <a:r>
              <a:rPr lang="sl-SI" dirty="0" err="1">
                <a:solidFill>
                  <a:srgbClr val="4375C6"/>
                </a:solidFill>
              </a:rPr>
              <a:t>row</a:t>
            </a:r>
            <a:r>
              <a:rPr lang="sl-SI" dirty="0"/>
              <a:t>&gt;</a:t>
            </a:r>
          </a:p>
          <a:p>
            <a:r>
              <a:rPr lang="sl-SI" dirty="0"/>
              <a:t>Celice v elementih &lt;</a:t>
            </a:r>
            <a:r>
              <a:rPr lang="sl-SI" dirty="0" err="1">
                <a:solidFill>
                  <a:srgbClr val="4375C6"/>
                </a:solidFill>
              </a:rPr>
              <a:t>cell</a:t>
            </a:r>
            <a:r>
              <a:rPr lang="sl-SI" dirty="0"/>
              <a:t>&gt;</a:t>
            </a:r>
          </a:p>
        </p:txBody>
      </p:sp>
    </p:spTree>
    <p:extLst>
      <p:ext uri="{BB962C8B-B14F-4D97-AF65-F5344CB8AC3E}">
        <p14:creationId xmlns:p14="http://schemas.microsoft.com/office/powerpoint/2010/main" val="2614562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Tabela – TEI &lt;table&gt; | &lt;</a:t>
            </a:r>
            <a:r>
              <a:rPr lang="sl-SI" dirty="0" err="1"/>
              <a:t>row</a:t>
            </a:r>
            <a:r>
              <a:rPr lang="sl-SI" dirty="0"/>
              <a:t>&gt; |&lt;</a:t>
            </a:r>
            <a:r>
              <a:rPr lang="sl-SI" dirty="0" err="1"/>
              <a:t>cell</a:t>
            </a:r>
            <a:r>
              <a:rPr lang="sl-SI" dirty="0"/>
              <a:t>&gt;</a:t>
            </a:r>
          </a:p>
        </p:txBody>
      </p:sp>
      <p:pic>
        <p:nvPicPr>
          <p:cNvPr id="13" name="Content Placeholder 12">
            <a:extLst>
              <a:ext uri="{FF2B5EF4-FFF2-40B4-BE49-F238E27FC236}">
                <a16:creationId xmlns:a16="http://schemas.microsoft.com/office/drawing/2014/main" id="{F39873B0-9F91-E9CF-B9F3-FBB78A0EAA33}"/>
              </a:ext>
            </a:extLst>
          </p:cNvPr>
          <p:cNvPicPr>
            <a:picLocks noGrp="1" noChangeAspect="1"/>
          </p:cNvPicPr>
          <p:nvPr>
            <p:ph idx="1"/>
          </p:nvPr>
        </p:nvPicPr>
        <p:blipFill rotWithShape="1">
          <a:blip r:embed="rId2"/>
          <a:srcRect b="12717"/>
          <a:stretch/>
        </p:blipFill>
        <p:spPr>
          <a:xfrm>
            <a:off x="2424871" y="2157695"/>
            <a:ext cx="6498831" cy="2046558"/>
          </a:xfrm>
        </p:spPr>
      </p:pic>
    </p:spTree>
    <p:extLst>
      <p:ext uri="{BB962C8B-B14F-4D97-AF65-F5344CB8AC3E}">
        <p14:creationId xmlns:p14="http://schemas.microsoft.com/office/powerpoint/2010/main" val="3006704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Tabela – TEI &lt;table&gt; | &lt;</a:t>
            </a:r>
            <a:r>
              <a:rPr lang="sl-SI" dirty="0" err="1"/>
              <a:t>row</a:t>
            </a:r>
            <a:r>
              <a:rPr lang="sl-SI" dirty="0"/>
              <a:t>&gt; |&lt;</a:t>
            </a:r>
            <a:r>
              <a:rPr lang="sl-SI" dirty="0" err="1"/>
              <a:t>cell</a:t>
            </a:r>
            <a:r>
              <a:rPr lang="sl-SI" dirty="0"/>
              <a:t>&gt;</a:t>
            </a:r>
          </a:p>
        </p:txBody>
      </p:sp>
      <p:pic>
        <p:nvPicPr>
          <p:cNvPr id="17" name="Content Placeholder 16">
            <a:extLst>
              <a:ext uri="{FF2B5EF4-FFF2-40B4-BE49-F238E27FC236}">
                <a16:creationId xmlns:a16="http://schemas.microsoft.com/office/drawing/2014/main" id="{B35048EC-9D09-476B-F1F0-C29FB20D7957}"/>
              </a:ext>
            </a:extLst>
          </p:cNvPr>
          <p:cNvPicPr>
            <a:picLocks noGrp="1" noChangeAspect="1"/>
          </p:cNvPicPr>
          <p:nvPr>
            <p:ph idx="1"/>
          </p:nvPr>
        </p:nvPicPr>
        <p:blipFill>
          <a:blip r:embed="rId2"/>
          <a:stretch>
            <a:fillRect/>
          </a:stretch>
        </p:blipFill>
        <p:spPr>
          <a:xfrm>
            <a:off x="2912166" y="1474582"/>
            <a:ext cx="6094174" cy="4801772"/>
          </a:xfrm>
        </p:spPr>
      </p:pic>
    </p:spTree>
    <p:extLst>
      <p:ext uri="{BB962C8B-B14F-4D97-AF65-F5344CB8AC3E}">
        <p14:creationId xmlns:p14="http://schemas.microsoft.com/office/powerpoint/2010/main" val="42561943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FF36-3500-4D4D-9B0D-5F4A862C1859}"/>
              </a:ext>
            </a:extLst>
          </p:cNvPr>
          <p:cNvSpPr>
            <a:spLocks noGrp="1"/>
          </p:cNvSpPr>
          <p:nvPr>
            <p:ph type="title"/>
          </p:nvPr>
        </p:nvSpPr>
        <p:spPr/>
        <p:txBody>
          <a:bodyPr/>
          <a:lstStyle/>
          <a:p>
            <a:r>
              <a:rPr lang="sl-SI" dirty="0"/>
              <a:t>Tabela – TEI &lt;table&gt; | &lt;</a:t>
            </a:r>
            <a:r>
              <a:rPr lang="sl-SI" dirty="0" err="1"/>
              <a:t>row</a:t>
            </a:r>
            <a:r>
              <a:rPr lang="sl-SI" dirty="0"/>
              <a:t>&gt; |&lt;</a:t>
            </a:r>
            <a:r>
              <a:rPr lang="sl-SI" dirty="0" err="1"/>
              <a:t>cell</a:t>
            </a:r>
            <a:r>
              <a:rPr lang="sl-SI" dirty="0"/>
              <a:t>&gt;</a:t>
            </a:r>
          </a:p>
        </p:txBody>
      </p:sp>
      <p:pic>
        <p:nvPicPr>
          <p:cNvPr id="10" name="Content Placeholder 9">
            <a:extLst>
              <a:ext uri="{FF2B5EF4-FFF2-40B4-BE49-F238E27FC236}">
                <a16:creationId xmlns:a16="http://schemas.microsoft.com/office/drawing/2014/main" id="{FE85A208-9BC8-91A4-EF28-338567A3FC66}"/>
              </a:ext>
            </a:extLst>
          </p:cNvPr>
          <p:cNvPicPr>
            <a:picLocks noGrp="1" noChangeAspect="1"/>
          </p:cNvPicPr>
          <p:nvPr>
            <p:ph idx="1"/>
          </p:nvPr>
        </p:nvPicPr>
        <p:blipFill>
          <a:blip r:embed="rId2"/>
          <a:stretch>
            <a:fillRect/>
          </a:stretch>
        </p:blipFill>
        <p:spPr>
          <a:xfrm>
            <a:off x="2040792" y="2295940"/>
            <a:ext cx="8110416" cy="2676437"/>
          </a:xfrm>
        </p:spPr>
      </p:pic>
      <p:sp>
        <p:nvSpPr>
          <p:cNvPr id="11" name="TextBox 10">
            <a:extLst>
              <a:ext uri="{FF2B5EF4-FFF2-40B4-BE49-F238E27FC236}">
                <a16:creationId xmlns:a16="http://schemas.microsoft.com/office/drawing/2014/main" id="{E208B5C5-18EE-FDB8-5EE0-1365BC4D70AD}"/>
              </a:ext>
            </a:extLst>
          </p:cNvPr>
          <p:cNvSpPr txBox="1"/>
          <p:nvPr/>
        </p:nvSpPr>
        <p:spPr>
          <a:xfrm>
            <a:off x="1013791" y="1690688"/>
            <a:ext cx="5635487" cy="369332"/>
          </a:xfrm>
          <a:prstGeom prst="rect">
            <a:avLst/>
          </a:prstGeom>
          <a:noFill/>
        </p:spPr>
        <p:txBody>
          <a:bodyPr wrap="square" rtlCol="0">
            <a:spAutoFit/>
          </a:bodyPr>
          <a:lstStyle/>
          <a:p>
            <a:r>
              <a:rPr lang="sl-SI" dirty="0"/>
              <a:t>Naslov tabele se zajame v &lt;</a:t>
            </a:r>
            <a:r>
              <a:rPr lang="sl-SI" dirty="0" err="1"/>
              <a:t>head</a:t>
            </a:r>
            <a:r>
              <a:rPr lang="sl-SI" dirty="0"/>
              <a:t>&gt; elementu</a:t>
            </a:r>
          </a:p>
        </p:txBody>
      </p:sp>
    </p:spTree>
    <p:extLst>
      <p:ext uri="{BB962C8B-B14F-4D97-AF65-F5344CB8AC3E}">
        <p14:creationId xmlns:p14="http://schemas.microsoft.com/office/powerpoint/2010/main" val="8456145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DF31-7F74-0832-8DB4-9DCAB86C11E6}"/>
              </a:ext>
            </a:extLst>
          </p:cNvPr>
          <p:cNvSpPr>
            <a:spLocks noGrp="1"/>
          </p:cNvSpPr>
          <p:nvPr>
            <p:ph type="title"/>
          </p:nvPr>
        </p:nvSpPr>
        <p:spPr>
          <a:xfrm>
            <a:off x="838200" y="365125"/>
            <a:ext cx="5085522" cy="1325563"/>
          </a:xfrm>
        </p:spPr>
        <p:txBody>
          <a:bodyPr/>
          <a:lstStyle/>
          <a:p>
            <a:r>
              <a:rPr lang="sl-SI" dirty="0"/>
              <a:t>Dramsko besedilo</a:t>
            </a:r>
          </a:p>
        </p:txBody>
      </p:sp>
      <p:sp>
        <p:nvSpPr>
          <p:cNvPr id="9" name="Content Placeholder 8">
            <a:extLst>
              <a:ext uri="{FF2B5EF4-FFF2-40B4-BE49-F238E27FC236}">
                <a16:creationId xmlns:a16="http://schemas.microsoft.com/office/drawing/2014/main" id="{3D5C917C-7627-70D8-0390-1CF850F2686D}"/>
              </a:ext>
            </a:extLst>
          </p:cNvPr>
          <p:cNvSpPr>
            <a:spLocks noGrp="1"/>
          </p:cNvSpPr>
          <p:nvPr>
            <p:ph idx="1"/>
          </p:nvPr>
        </p:nvSpPr>
        <p:spPr/>
        <p:txBody>
          <a:bodyPr/>
          <a:lstStyle/>
          <a:p>
            <a:r>
              <a:rPr lang="sl-SI" dirty="0"/>
              <a:t>Kodiranje besedil, ki so namenjena uprizarjanju, ali ki so transkripcije odrskih predstav</a:t>
            </a:r>
          </a:p>
          <a:p>
            <a:r>
              <a:rPr lang="sl-SI" dirty="0"/>
              <a:t>Smernice TEI se nanašajo na pisne predstavitve izvajanih besedil</a:t>
            </a:r>
          </a:p>
        </p:txBody>
      </p:sp>
    </p:spTree>
    <p:extLst>
      <p:ext uri="{BB962C8B-B14F-4D97-AF65-F5344CB8AC3E}">
        <p14:creationId xmlns:p14="http://schemas.microsoft.com/office/powerpoint/2010/main" val="4965030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a:xfrm>
            <a:off x="838200" y="365125"/>
            <a:ext cx="5821017" cy="1325563"/>
          </a:xfrm>
        </p:spPr>
        <p:txBody>
          <a:bodyPr/>
          <a:lstStyle/>
          <a:p>
            <a:r>
              <a:rPr lang="sl-SI" dirty="0"/>
              <a:t>Osnovna struktura dramskih besedil</a:t>
            </a:r>
          </a:p>
        </p:txBody>
      </p:sp>
      <p:pic>
        <p:nvPicPr>
          <p:cNvPr id="4" name="Content Placeholder 4">
            <a:extLst>
              <a:ext uri="{FF2B5EF4-FFF2-40B4-BE49-F238E27FC236}">
                <a16:creationId xmlns:a16="http://schemas.microsoft.com/office/drawing/2014/main" id="{C9434452-C2DC-EE23-40E7-8EBA7F9C9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9722" y="365125"/>
            <a:ext cx="4072103" cy="6103778"/>
          </a:xfrm>
        </p:spPr>
      </p:pic>
      <p:sp>
        <p:nvSpPr>
          <p:cNvPr id="5" name="TextBox 4">
            <a:extLst>
              <a:ext uri="{FF2B5EF4-FFF2-40B4-BE49-F238E27FC236}">
                <a16:creationId xmlns:a16="http://schemas.microsoft.com/office/drawing/2014/main" id="{BB44E985-697B-236E-A73D-7B96812085C8}"/>
              </a:ext>
            </a:extLst>
          </p:cNvPr>
          <p:cNvSpPr txBox="1"/>
          <p:nvPr/>
        </p:nvSpPr>
        <p:spPr>
          <a:xfrm>
            <a:off x="838200" y="1690688"/>
            <a:ext cx="5821017" cy="2031325"/>
          </a:xfrm>
          <a:prstGeom prst="rect">
            <a:avLst/>
          </a:prstGeom>
          <a:noFill/>
        </p:spPr>
        <p:txBody>
          <a:bodyPr wrap="square" rtlCol="0">
            <a:spAutoFit/>
          </a:bodyPr>
          <a:lstStyle/>
          <a:p>
            <a:r>
              <a:rPr lang="sl-SI" dirty="0"/>
              <a:t>Pomembni elementi dramskih besedil so :</a:t>
            </a:r>
          </a:p>
          <a:p>
            <a:pPr marL="285750" indent="-285750">
              <a:buFont typeface="Arial" panose="020B0604020202020204" pitchFamily="34" charset="0"/>
              <a:buChar char="•"/>
            </a:pPr>
            <a:r>
              <a:rPr lang="sl-SI" dirty="0"/>
              <a:t>Dejanja</a:t>
            </a:r>
          </a:p>
          <a:p>
            <a:pPr marL="285750" indent="-285750">
              <a:buFont typeface="Arial" panose="020B0604020202020204" pitchFamily="34" charset="0"/>
              <a:buChar char="•"/>
            </a:pPr>
            <a:r>
              <a:rPr lang="sl-SI" dirty="0"/>
              <a:t>Prizori</a:t>
            </a:r>
          </a:p>
          <a:p>
            <a:pPr marL="285750" indent="-285750">
              <a:buFont typeface="Arial" panose="020B0604020202020204" pitchFamily="34" charset="0"/>
              <a:buChar char="•"/>
            </a:pPr>
            <a:r>
              <a:rPr lang="sl-SI" dirty="0"/>
              <a:t>Opisi scene</a:t>
            </a:r>
          </a:p>
          <a:p>
            <a:pPr marL="285750" indent="-285750">
              <a:buFont typeface="Arial" panose="020B0604020202020204" pitchFamily="34" charset="0"/>
              <a:buChar char="•"/>
            </a:pPr>
            <a:r>
              <a:rPr lang="sl-SI" dirty="0"/>
              <a:t>Govori</a:t>
            </a:r>
          </a:p>
          <a:p>
            <a:pPr marL="285750" indent="-285750">
              <a:buFont typeface="Arial" panose="020B0604020202020204" pitchFamily="34" charset="0"/>
              <a:buChar char="•"/>
            </a:pPr>
            <a:r>
              <a:rPr lang="sl-SI" dirty="0"/>
              <a:t>Odrske usmeritve</a:t>
            </a:r>
          </a:p>
          <a:p>
            <a:pPr marL="285750" indent="-285750">
              <a:buFont typeface="Arial" panose="020B0604020202020204" pitchFamily="34" charset="0"/>
              <a:buChar char="•"/>
            </a:pPr>
            <a:r>
              <a:rPr lang="sl-SI" dirty="0"/>
              <a:t>Tehnična navodila</a:t>
            </a:r>
          </a:p>
        </p:txBody>
      </p:sp>
      <p:sp>
        <p:nvSpPr>
          <p:cNvPr id="6" name="TextBox 5">
            <a:extLst>
              <a:ext uri="{FF2B5EF4-FFF2-40B4-BE49-F238E27FC236}">
                <a16:creationId xmlns:a16="http://schemas.microsoft.com/office/drawing/2014/main" id="{CA49DC38-6A28-B0FD-C12D-7D86BA258F7E}"/>
              </a:ext>
            </a:extLst>
          </p:cNvPr>
          <p:cNvSpPr txBox="1"/>
          <p:nvPr/>
        </p:nvSpPr>
        <p:spPr>
          <a:xfrm>
            <a:off x="838200" y="5814391"/>
            <a:ext cx="6062869" cy="276999"/>
          </a:xfrm>
          <a:prstGeom prst="rect">
            <a:avLst/>
          </a:prstGeom>
          <a:noFill/>
        </p:spPr>
        <p:txBody>
          <a:bodyPr wrap="square" rtlCol="0">
            <a:spAutoFit/>
          </a:bodyPr>
          <a:lstStyle/>
          <a:p>
            <a:r>
              <a:rPr lang="sl-SI" sz="1200" dirty="0"/>
              <a:t>Oton Zupančič, </a:t>
            </a:r>
            <a:r>
              <a:rPr lang="sl-SI" sz="1200" i="1" dirty="0"/>
              <a:t>Noč na verne duše</a:t>
            </a:r>
            <a:r>
              <a:rPr lang="sl-SI" sz="1200" dirty="0"/>
              <a:t>, Ljubljanski zvon, XXIV. letnik (1904): 196-205.</a:t>
            </a:r>
          </a:p>
        </p:txBody>
      </p:sp>
    </p:spTree>
    <p:extLst>
      <p:ext uri="{BB962C8B-B14F-4D97-AF65-F5344CB8AC3E}">
        <p14:creationId xmlns:p14="http://schemas.microsoft.com/office/powerpoint/2010/main" val="23767309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Osnovni elementi</a:t>
            </a:r>
          </a:p>
        </p:txBody>
      </p:sp>
      <p:sp>
        <p:nvSpPr>
          <p:cNvPr id="3" name="Content Placeholder 2">
            <a:extLst>
              <a:ext uri="{FF2B5EF4-FFF2-40B4-BE49-F238E27FC236}">
                <a16:creationId xmlns:a16="http://schemas.microsoft.com/office/drawing/2014/main" id="{E72913EF-CFFF-8D4F-7FD8-CC894EFE6743}"/>
              </a:ext>
            </a:extLst>
          </p:cNvPr>
          <p:cNvSpPr>
            <a:spLocks noGrp="1"/>
          </p:cNvSpPr>
          <p:nvPr>
            <p:ph idx="1"/>
          </p:nvPr>
        </p:nvSpPr>
        <p:spPr/>
        <p:txBody>
          <a:bodyPr/>
          <a:lstStyle/>
          <a:p>
            <a:pPr marL="0" indent="0">
              <a:buNone/>
            </a:pPr>
            <a:r>
              <a:rPr lang="sl-SI" dirty="0"/>
              <a:t>&lt;</a:t>
            </a:r>
            <a:r>
              <a:rPr lang="sl-SI" dirty="0" err="1">
                <a:solidFill>
                  <a:schemeClr val="accent5">
                    <a:lumMod val="50000"/>
                  </a:schemeClr>
                </a:solidFill>
              </a:rPr>
              <a:t>sp</a:t>
            </a:r>
            <a:r>
              <a:rPr lang="sl-SI" dirty="0"/>
              <a:t>&gt; : element za govor vsebuje posamezen govor v uprizoritvenem besedilu (ali odlomek, predstavljen kot uprizoritveno besedilo v proznem ali veznem besedilu)</a:t>
            </a:r>
          </a:p>
          <a:p>
            <a:pPr marL="0" indent="0">
              <a:buNone/>
            </a:pPr>
            <a:r>
              <a:rPr lang="sl-SI" dirty="0"/>
              <a:t>&lt;</a:t>
            </a:r>
            <a:r>
              <a:rPr lang="sl-SI" dirty="0">
                <a:solidFill>
                  <a:schemeClr val="accent5">
                    <a:lumMod val="50000"/>
                  </a:schemeClr>
                </a:solidFill>
              </a:rPr>
              <a:t>speaker</a:t>
            </a:r>
            <a:r>
              <a:rPr lang="sl-SI" dirty="0"/>
              <a:t>&gt; : vsebuje posebno obliko naslova oziroma oznako, ki poimenuje enega ali več govorcev v dramskem besedilu</a:t>
            </a:r>
          </a:p>
        </p:txBody>
      </p:sp>
    </p:spTree>
    <p:extLst>
      <p:ext uri="{BB962C8B-B14F-4D97-AF65-F5344CB8AC3E}">
        <p14:creationId xmlns:p14="http://schemas.microsoft.com/office/powerpoint/2010/main" val="14777977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Govori – TEI &lt;</a:t>
            </a:r>
            <a:r>
              <a:rPr lang="sl-SI" dirty="0" err="1"/>
              <a:t>sp</a:t>
            </a:r>
            <a:r>
              <a:rPr lang="sl-SI" dirty="0"/>
              <a:t>&gt; | &lt;speaker&gt;</a:t>
            </a:r>
          </a:p>
        </p:txBody>
      </p:sp>
      <p:pic>
        <p:nvPicPr>
          <p:cNvPr id="5" name="Content Placeholder 4">
            <a:extLst>
              <a:ext uri="{FF2B5EF4-FFF2-40B4-BE49-F238E27FC236}">
                <a16:creationId xmlns:a16="http://schemas.microsoft.com/office/drawing/2014/main" id="{0E580CA0-833D-7975-C28F-736FC24B4208}"/>
              </a:ext>
            </a:extLst>
          </p:cNvPr>
          <p:cNvPicPr>
            <a:picLocks noGrp="1" noChangeAspect="1"/>
          </p:cNvPicPr>
          <p:nvPr>
            <p:ph idx="1"/>
          </p:nvPr>
        </p:nvPicPr>
        <p:blipFill rotWithShape="1">
          <a:blip r:embed="rId2"/>
          <a:srcRect r="6696" b="14651"/>
          <a:stretch/>
        </p:blipFill>
        <p:spPr>
          <a:xfrm>
            <a:off x="415268" y="2371570"/>
            <a:ext cx="5170523" cy="1614022"/>
          </a:xfrm>
        </p:spPr>
      </p:pic>
      <p:pic>
        <p:nvPicPr>
          <p:cNvPr id="9" name="Picture 8">
            <a:extLst>
              <a:ext uri="{FF2B5EF4-FFF2-40B4-BE49-F238E27FC236}">
                <a16:creationId xmlns:a16="http://schemas.microsoft.com/office/drawing/2014/main" id="{5B455F7D-8E41-A31F-2107-579F7E8E1AF1}"/>
              </a:ext>
            </a:extLst>
          </p:cNvPr>
          <p:cNvPicPr>
            <a:picLocks noChangeAspect="1"/>
          </p:cNvPicPr>
          <p:nvPr/>
        </p:nvPicPr>
        <p:blipFill rotWithShape="1">
          <a:blip r:embed="rId3"/>
          <a:srcRect b="7397"/>
          <a:stretch/>
        </p:blipFill>
        <p:spPr>
          <a:xfrm>
            <a:off x="5837834" y="2021952"/>
            <a:ext cx="5287113" cy="2814096"/>
          </a:xfrm>
          <a:prstGeom prst="rect">
            <a:avLst/>
          </a:prstGeom>
        </p:spPr>
      </p:pic>
    </p:spTree>
    <p:extLst>
      <p:ext uri="{BB962C8B-B14F-4D97-AF65-F5344CB8AC3E}">
        <p14:creationId xmlns:p14="http://schemas.microsoft.com/office/powerpoint/2010/main" val="2006342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A99C-E91D-E571-6056-BF9A9DAA8641}"/>
              </a:ext>
            </a:extLst>
          </p:cNvPr>
          <p:cNvSpPr>
            <a:spLocks noGrp="1"/>
          </p:cNvSpPr>
          <p:nvPr>
            <p:ph type="title"/>
          </p:nvPr>
        </p:nvSpPr>
        <p:spPr/>
        <p:txBody>
          <a:bodyPr/>
          <a:lstStyle/>
          <a:p>
            <a:r>
              <a:rPr lang="sl-SI" dirty="0"/>
              <a:t>Digitalizacija virov</a:t>
            </a:r>
          </a:p>
        </p:txBody>
      </p:sp>
      <p:sp>
        <p:nvSpPr>
          <p:cNvPr id="3" name="Content Placeholder 2">
            <a:extLst>
              <a:ext uri="{FF2B5EF4-FFF2-40B4-BE49-F238E27FC236}">
                <a16:creationId xmlns:a16="http://schemas.microsoft.com/office/drawing/2014/main" id="{F811F2A8-BDBD-E5DC-0A8C-6330A6A072BD}"/>
              </a:ext>
            </a:extLst>
          </p:cNvPr>
          <p:cNvSpPr>
            <a:spLocks noGrp="1"/>
          </p:cNvSpPr>
          <p:nvPr>
            <p:ph idx="1"/>
          </p:nvPr>
        </p:nvSpPr>
        <p:spPr/>
        <p:txBody>
          <a:bodyPr/>
          <a:lstStyle/>
          <a:p>
            <a:r>
              <a:rPr lang="sl-SI" dirty="0"/>
              <a:t>Skeniranje</a:t>
            </a:r>
          </a:p>
          <a:p>
            <a:r>
              <a:rPr lang="sl-SI" dirty="0"/>
              <a:t>optično prepoznavanje znakov</a:t>
            </a:r>
          </a:p>
          <a:p>
            <a:pPr lvl="1"/>
            <a:r>
              <a:rPr lang="sl-SI" dirty="0"/>
              <a:t>Pretvorba različnih formatov v </a:t>
            </a:r>
            <a:r>
              <a:rPr lang="sl-SI" dirty="0" err="1"/>
              <a:t>xml</a:t>
            </a:r>
            <a:endParaRPr lang="sl-SI" dirty="0"/>
          </a:p>
          <a:p>
            <a:pPr lvl="2"/>
            <a:r>
              <a:rPr lang="sl-SI" dirty="0" err="1"/>
              <a:t>Abbyy</a:t>
            </a:r>
            <a:r>
              <a:rPr lang="sl-SI" dirty="0"/>
              <a:t>, </a:t>
            </a:r>
            <a:r>
              <a:rPr lang="sl-SI" dirty="0" err="1"/>
              <a:t>tesseract</a:t>
            </a:r>
            <a:endParaRPr lang="sl-SI" dirty="0"/>
          </a:p>
          <a:p>
            <a:pPr lvl="2"/>
            <a:r>
              <a:rPr lang="sl-SI" dirty="0"/>
              <a:t>Slikovno gradivo – </a:t>
            </a:r>
            <a:r>
              <a:rPr lang="sl-SI" dirty="0" err="1"/>
              <a:t>docx</a:t>
            </a:r>
            <a:r>
              <a:rPr lang="sl-SI" dirty="0"/>
              <a:t> – TEI</a:t>
            </a:r>
          </a:p>
          <a:p>
            <a:pPr lvl="2"/>
            <a:r>
              <a:rPr lang="sl-SI" dirty="0"/>
              <a:t>PDF – </a:t>
            </a:r>
            <a:r>
              <a:rPr lang="sl-SI" dirty="0" err="1"/>
              <a:t>docx</a:t>
            </a:r>
            <a:r>
              <a:rPr lang="sl-SI" dirty="0"/>
              <a:t> – TEI</a:t>
            </a:r>
          </a:p>
          <a:p>
            <a:pPr lvl="1"/>
            <a:r>
              <a:rPr lang="sl-SI" dirty="0"/>
              <a:t>Popravljanje napak pri OCR</a:t>
            </a:r>
          </a:p>
          <a:p>
            <a:r>
              <a:rPr lang="sl-SI" dirty="0" err="1"/>
              <a:t>metapodatkovni</a:t>
            </a:r>
            <a:r>
              <a:rPr lang="sl-SI" dirty="0"/>
              <a:t> opis</a:t>
            </a:r>
          </a:p>
          <a:p>
            <a:endParaRPr lang="sl-SI" dirty="0"/>
          </a:p>
        </p:txBody>
      </p:sp>
    </p:spTree>
    <p:extLst>
      <p:ext uri="{BB962C8B-B14F-4D97-AF65-F5344CB8AC3E}">
        <p14:creationId xmlns:p14="http://schemas.microsoft.com/office/powerpoint/2010/main" val="3840169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Odrska navodila</a:t>
            </a:r>
          </a:p>
        </p:txBody>
      </p:sp>
      <p:sp>
        <p:nvSpPr>
          <p:cNvPr id="3" name="Content Placeholder 2">
            <a:extLst>
              <a:ext uri="{FF2B5EF4-FFF2-40B4-BE49-F238E27FC236}">
                <a16:creationId xmlns:a16="http://schemas.microsoft.com/office/drawing/2014/main" id="{E72913EF-CFFF-8D4F-7FD8-CC894EFE6743}"/>
              </a:ext>
            </a:extLst>
          </p:cNvPr>
          <p:cNvSpPr>
            <a:spLocks noGrp="1"/>
          </p:cNvSpPr>
          <p:nvPr>
            <p:ph idx="1"/>
          </p:nvPr>
        </p:nvSpPr>
        <p:spPr/>
        <p:txBody>
          <a:bodyPr/>
          <a:lstStyle/>
          <a:p>
            <a:pPr marL="0" indent="0">
              <a:buNone/>
            </a:pPr>
            <a:r>
              <a:rPr lang="sl-SI" dirty="0"/>
              <a:t>&lt;</a:t>
            </a:r>
            <a:r>
              <a:rPr lang="sl-SI" dirty="0" err="1">
                <a:solidFill>
                  <a:schemeClr val="accent5">
                    <a:lumMod val="50000"/>
                  </a:schemeClr>
                </a:solidFill>
              </a:rPr>
              <a:t>stage</a:t>
            </a:r>
            <a:r>
              <a:rPr lang="sl-SI" dirty="0"/>
              <a:t>&gt; : element vsebuje kakršno koli odrsko režijo znotraj dramskega besedila. </a:t>
            </a:r>
          </a:p>
          <a:p>
            <a:pPr marL="0" indent="0">
              <a:buNone/>
            </a:pPr>
            <a:r>
              <a:rPr lang="sl-SI" dirty="0"/>
              <a:t>Odrska navodila lahko obravnavajo vidike igre, tehnične okoliščine, lokacije itd. Za razlikovanje med temi lahko uporabimo atribut </a:t>
            </a:r>
            <a:r>
              <a:rPr lang="sl-SI" dirty="0">
                <a:solidFill>
                  <a:schemeClr val="accent2"/>
                </a:solidFill>
              </a:rPr>
              <a:t>@type </a:t>
            </a:r>
            <a:r>
              <a:rPr lang="sl-SI" dirty="0"/>
              <a:t>v elementu &lt;</a:t>
            </a:r>
            <a:r>
              <a:rPr lang="sl-SI" dirty="0" err="1">
                <a:solidFill>
                  <a:schemeClr val="accent5">
                    <a:lumMod val="50000"/>
                  </a:schemeClr>
                </a:solidFill>
              </a:rPr>
              <a:t>stage</a:t>
            </a:r>
            <a:r>
              <a:rPr lang="sl-SI" dirty="0"/>
              <a:t>&gt;</a:t>
            </a:r>
          </a:p>
          <a:p>
            <a:endParaRPr lang="sl-SI" dirty="0"/>
          </a:p>
        </p:txBody>
      </p:sp>
    </p:spTree>
    <p:extLst>
      <p:ext uri="{BB962C8B-B14F-4D97-AF65-F5344CB8AC3E}">
        <p14:creationId xmlns:p14="http://schemas.microsoft.com/office/powerpoint/2010/main" val="1325112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Odrska navodila – TEI &lt;</a:t>
            </a:r>
            <a:r>
              <a:rPr lang="sl-SI" dirty="0" err="1"/>
              <a:t>stage</a:t>
            </a:r>
            <a:r>
              <a:rPr lang="sl-SI" dirty="0"/>
              <a:t>&gt;</a:t>
            </a:r>
          </a:p>
        </p:txBody>
      </p:sp>
      <p:pic>
        <p:nvPicPr>
          <p:cNvPr id="4" name="Content Placeholder 4">
            <a:extLst>
              <a:ext uri="{FF2B5EF4-FFF2-40B4-BE49-F238E27FC236}">
                <a16:creationId xmlns:a16="http://schemas.microsoft.com/office/drawing/2014/main" id="{E29DFCFF-43A0-A19C-7165-325AFF312BB9}"/>
              </a:ext>
            </a:extLst>
          </p:cNvPr>
          <p:cNvPicPr>
            <a:picLocks noChangeAspect="1"/>
          </p:cNvPicPr>
          <p:nvPr/>
        </p:nvPicPr>
        <p:blipFill>
          <a:blip r:embed="rId2"/>
          <a:stretch>
            <a:fillRect/>
          </a:stretch>
        </p:blipFill>
        <p:spPr>
          <a:xfrm>
            <a:off x="753199" y="2483459"/>
            <a:ext cx="5541583" cy="1891080"/>
          </a:xfrm>
          <a:prstGeom prst="rect">
            <a:avLst/>
          </a:prstGeom>
        </p:spPr>
      </p:pic>
      <p:pic>
        <p:nvPicPr>
          <p:cNvPr id="5" name="Picture 4">
            <a:extLst>
              <a:ext uri="{FF2B5EF4-FFF2-40B4-BE49-F238E27FC236}">
                <a16:creationId xmlns:a16="http://schemas.microsoft.com/office/drawing/2014/main" id="{0801070E-AE61-97DF-DF84-A7EA29A600FE}"/>
              </a:ext>
            </a:extLst>
          </p:cNvPr>
          <p:cNvPicPr>
            <a:picLocks noChangeAspect="1"/>
          </p:cNvPicPr>
          <p:nvPr/>
        </p:nvPicPr>
        <p:blipFill>
          <a:blip r:embed="rId3"/>
          <a:stretch>
            <a:fillRect/>
          </a:stretch>
        </p:blipFill>
        <p:spPr>
          <a:xfrm>
            <a:off x="6404365" y="1909550"/>
            <a:ext cx="5287113" cy="3038899"/>
          </a:xfrm>
          <a:prstGeom prst="rect">
            <a:avLst/>
          </a:prstGeom>
        </p:spPr>
      </p:pic>
      <p:sp>
        <p:nvSpPr>
          <p:cNvPr id="6" name="Rectangle 5">
            <a:extLst>
              <a:ext uri="{FF2B5EF4-FFF2-40B4-BE49-F238E27FC236}">
                <a16:creationId xmlns:a16="http://schemas.microsoft.com/office/drawing/2014/main" id="{9CE3B76F-C458-D733-C460-D1AC333C4A1C}"/>
              </a:ext>
            </a:extLst>
          </p:cNvPr>
          <p:cNvSpPr/>
          <p:nvPr/>
        </p:nvSpPr>
        <p:spPr>
          <a:xfrm>
            <a:off x="1898374" y="4077603"/>
            <a:ext cx="1729409" cy="296936"/>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sl-SI"/>
          </a:p>
        </p:txBody>
      </p:sp>
      <p:sp>
        <p:nvSpPr>
          <p:cNvPr id="7" name="Rectangle 6">
            <a:extLst>
              <a:ext uri="{FF2B5EF4-FFF2-40B4-BE49-F238E27FC236}">
                <a16:creationId xmlns:a16="http://schemas.microsoft.com/office/drawing/2014/main" id="{F6662D44-A5A8-BB7E-91CB-DBFEC30A592C}"/>
              </a:ext>
            </a:extLst>
          </p:cNvPr>
          <p:cNvSpPr/>
          <p:nvPr/>
        </p:nvSpPr>
        <p:spPr>
          <a:xfrm>
            <a:off x="6404365" y="4726959"/>
            <a:ext cx="4210627" cy="221490"/>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sl-SI"/>
          </a:p>
        </p:txBody>
      </p:sp>
    </p:spTree>
    <p:extLst>
      <p:ext uri="{BB962C8B-B14F-4D97-AF65-F5344CB8AC3E}">
        <p14:creationId xmlns:p14="http://schemas.microsoft.com/office/powerpoint/2010/main" val="21002975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Struktura: Uvodni del, zaključni del</a:t>
            </a:r>
          </a:p>
        </p:txBody>
      </p:sp>
      <p:sp>
        <p:nvSpPr>
          <p:cNvPr id="3" name="Content Placeholder 2">
            <a:extLst>
              <a:ext uri="{FF2B5EF4-FFF2-40B4-BE49-F238E27FC236}">
                <a16:creationId xmlns:a16="http://schemas.microsoft.com/office/drawing/2014/main" id="{E72913EF-CFFF-8D4F-7FD8-CC894EFE6743}"/>
              </a:ext>
            </a:extLst>
          </p:cNvPr>
          <p:cNvSpPr>
            <a:spLocks noGrp="1"/>
          </p:cNvSpPr>
          <p:nvPr>
            <p:ph idx="1"/>
          </p:nvPr>
        </p:nvSpPr>
        <p:spPr/>
        <p:txBody>
          <a:bodyPr/>
          <a:lstStyle/>
          <a:p>
            <a:r>
              <a:rPr lang="sl-SI" dirty="0"/>
              <a:t>Seznam igralcev</a:t>
            </a:r>
          </a:p>
          <a:p>
            <a:r>
              <a:rPr lang="sl-SI" dirty="0"/>
              <a:t>Opis scene</a:t>
            </a:r>
          </a:p>
          <a:p>
            <a:r>
              <a:rPr lang="sl-SI" dirty="0"/>
              <a:t>Prolog</a:t>
            </a:r>
          </a:p>
          <a:p>
            <a:r>
              <a:rPr lang="sl-SI" dirty="0"/>
              <a:t>Epilog</a:t>
            </a:r>
          </a:p>
          <a:p>
            <a:r>
              <a:rPr lang="sl-SI" dirty="0"/>
              <a:t>Informacije o predstavi</a:t>
            </a:r>
          </a:p>
          <a:p>
            <a:endParaRPr lang="sl-SI" dirty="0"/>
          </a:p>
        </p:txBody>
      </p:sp>
      <p:pic>
        <p:nvPicPr>
          <p:cNvPr id="4" name="Content Placeholder 4">
            <a:extLst>
              <a:ext uri="{FF2B5EF4-FFF2-40B4-BE49-F238E27FC236}">
                <a16:creationId xmlns:a16="http://schemas.microsoft.com/office/drawing/2014/main" id="{BDDEA961-15F5-CC3D-C644-26F9918A39B9}"/>
              </a:ext>
            </a:extLst>
          </p:cNvPr>
          <p:cNvPicPr>
            <a:picLocks noChangeAspect="1"/>
          </p:cNvPicPr>
          <p:nvPr/>
        </p:nvPicPr>
        <p:blipFill rotWithShape="1">
          <a:blip r:embed="rId2"/>
          <a:srcRect t="22604"/>
          <a:stretch/>
        </p:blipFill>
        <p:spPr>
          <a:xfrm>
            <a:off x="5047626" y="1825625"/>
            <a:ext cx="5973009" cy="2786980"/>
          </a:xfrm>
          <a:prstGeom prst="rect">
            <a:avLst/>
          </a:prstGeom>
        </p:spPr>
      </p:pic>
    </p:spTree>
    <p:extLst>
      <p:ext uri="{BB962C8B-B14F-4D97-AF65-F5344CB8AC3E}">
        <p14:creationId xmlns:p14="http://schemas.microsoft.com/office/powerpoint/2010/main" val="19726069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lstStyle/>
          <a:p>
            <a:r>
              <a:rPr lang="sl-SI" dirty="0"/>
              <a:t>Struktura: Uvodni del, zaključni del – TEI &lt;front&gt; | &lt;back&gt; </a:t>
            </a:r>
          </a:p>
        </p:txBody>
      </p:sp>
      <p:sp>
        <p:nvSpPr>
          <p:cNvPr id="3" name="Content Placeholder 2">
            <a:extLst>
              <a:ext uri="{FF2B5EF4-FFF2-40B4-BE49-F238E27FC236}">
                <a16:creationId xmlns:a16="http://schemas.microsoft.com/office/drawing/2014/main" id="{E72913EF-CFFF-8D4F-7FD8-CC894EFE6743}"/>
              </a:ext>
            </a:extLst>
          </p:cNvPr>
          <p:cNvSpPr>
            <a:spLocks noGrp="1"/>
          </p:cNvSpPr>
          <p:nvPr>
            <p:ph idx="1"/>
          </p:nvPr>
        </p:nvSpPr>
        <p:spPr/>
        <p:txBody>
          <a:bodyPr/>
          <a:lstStyle/>
          <a:p>
            <a:r>
              <a:rPr lang="sl-SI" dirty="0"/>
              <a:t>Seznam igralcev - &lt;</a:t>
            </a:r>
            <a:r>
              <a:rPr lang="sl-SI" dirty="0" err="1"/>
              <a:t>castList</a:t>
            </a:r>
            <a:r>
              <a:rPr lang="sl-SI" dirty="0"/>
              <a:t>&gt;</a:t>
            </a:r>
          </a:p>
          <a:p>
            <a:r>
              <a:rPr lang="sl-SI" dirty="0"/>
              <a:t>Opis scene - &lt;set&gt;</a:t>
            </a:r>
          </a:p>
          <a:p>
            <a:r>
              <a:rPr lang="sl-SI" dirty="0"/>
              <a:t>Prolog - &lt;</a:t>
            </a:r>
            <a:r>
              <a:rPr lang="sl-SI" dirty="0" err="1"/>
              <a:t>prologue</a:t>
            </a:r>
            <a:r>
              <a:rPr lang="sl-SI" dirty="0"/>
              <a:t>&gt;</a:t>
            </a:r>
          </a:p>
          <a:p>
            <a:r>
              <a:rPr lang="sl-SI" dirty="0"/>
              <a:t>Epilog - &lt;</a:t>
            </a:r>
            <a:r>
              <a:rPr lang="sl-SI" dirty="0" err="1"/>
              <a:t>epilogue</a:t>
            </a:r>
            <a:r>
              <a:rPr lang="sl-SI" dirty="0"/>
              <a:t>&gt;</a:t>
            </a:r>
          </a:p>
          <a:p>
            <a:r>
              <a:rPr lang="sl-SI" dirty="0"/>
              <a:t>Informacije o predstavi - &lt;</a:t>
            </a:r>
            <a:r>
              <a:rPr lang="sl-SI" dirty="0" err="1"/>
              <a:t>performance</a:t>
            </a:r>
            <a:r>
              <a:rPr lang="sl-SI" dirty="0"/>
              <a:t>&gt;</a:t>
            </a:r>
          </a:p>
          <a:p>
            <a:endParaRPr lang="sl-SI" dirty="0"/>
          </a:p>
        </p:txBody>
      </p:sp>
    </p:spTree>
    <p:extLst>
      <p:ext uri="{BB962C8B-B14F-4D97-AF65-F5344CB8AC3E}">
        <p14:creationId xmlns:p14="http://schemas.microsoft.com/office/powerpoint/2010/main" val="1992830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p:txBody>
          <a:bodyPr>
            <a:normAutofit/>
          </a:bodyPr>
          <a:lstStyle/>
          <a:p>
            <a:r>
              <a:rPr lang="sl-SI" sz="3600" dirty="0"/>
              <a:t>Seznam igralcev - &lt;</a:t>
            </a:r>
            <a:r>
              <a:rPr lang="sl-SI" sz="3600" dirty="0" err="1"/>
              <a:t>castList</a:t>
            </a:r>
            <a:r>
              <a:rPr lang="sl-SI" sz="3600" dirty="0"/>
              <a:t>&gt; </a:t>
            </a:r>
          </a:p>
        </p:txBody>
      </p:sp>
      <p:pic>
        <p:nvPicPr>
          <p:cNvPr id="5" name="Picture 4">
            <a:extLst>
              <a:ext uri="{FF2B5EF4-FFF2-40B4-BE49-F238E27FC236}">
                <a16:creationId xmlns:a16="http://schemas.microsoft.com/office/drawing/2014/main" id="{955BE8C4-72B4-2017-22F0-8BE8211E3796}"/>
              </a:ext>
            </a:extLst>
          </p:cNvPr>
          <p:cNvPicPr>
            <a:picLocks noChangeAspect="1"/>
          </p:cNvPicPr>
          <p:nvPr/>
        </p:nvPicPr>
        <p:blipFill>
          <a:blip r:embed="rId2"/>
          <a:stretch>
            <a:fillRect/>
          </a:stretch>
        </p:blipFill>
        <p:spPr>
          <a:xfrm>
            <a:off x="6591886" y="1571418"/>
            <a:ext cx="3903836" cy="4635292"/>
          </a:xfrm>
          <a:prstGeom prst="rect">
            <a:avLst/>
          </a:prstGeom>
          <a:ln>
            <a:solidFill>
              <a:srgbClr val="C00000"/>
            </a:solidFill>
          </a:ln>
        </p:spPr>
      </p:pic>
      <p:pic>
        <p:nvPicPr>
          <p:cNvPr id="10" name="Content Placeholder 4">
            <a:extLst>
              <a:ext uri="{FF2B5EF4-FFF2-40B4-BE49-F238E27FC236}">
                <a16:creationId xmlns:a16="http://schemas.microsoft.com/office/drawing/2014/main" id="{D8F86278-27D1-B47E-39DB-F8012DAA336B}"/>
              </a:ext>
            </a:extLst>
          </p:cNvPr>
          <p:cNvPicPr>
            <a:picLocks noChangeAspect="1"/>
          </p:cNvPicPr>
          <p:nvPr/>
        </p:nvPicPr>
        <p:blipFill rotWithShape="1">
          <a:blip r:embed="rId3"/>
          <a:srcRect t="22604"/>
          <a:stretch/>
        </p:blipFill>
        <p:spPr>
          <a:xfrm>
            <a:off x="753924" y="1571418"/>
            <a:ext cx="5576232" cy="2601846"/>
          </a:xfrm>
          <a:prstGeom prst="rect">
            <a:avLst/>
          </a:prstGeom>
        </p:spPr>
      </p:pic>
      <p:sp>
        <p:nvSpPr>
          <p:cNvPr id="11" name="Rectangle 10">
            <a:extLst>
              <a:ext uri="{FF2B5EF4-FFF2-40B4-BE49-F238E27FC236}">
                <a16:creationId xmlns:a16="http://schemas.microsoft.com/office/drawing/2014/main" id="{4AA2C41A-AADD-7D83-559F-29071527E873}"/>
              </a:ext>
            </a:extLst>
          </p:cNvPr>
          <p:cNvSpPr/>
          <p:nvPr/>
        </p:nvSpPr>
        <p:spPr>
          <a:xfrm>
            <a:off x="2345636" y="1571418"/>
            <a:ext cx="2435086" cy="1394653"/>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Tree>
    <p:extLst>
      <p:ext uri="{BB962C8B-B14F-4D97-AF65-F5344CB8AC3E}">
        <p14:creationId xmlns:p14="http://schemas.microsoft.com/office/powerpoint/2010/main" val="1260897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a:xfrm>
            <a:off x="838200" y="1006650"/>
            <a:ext cx="4379843" cy="653186"/>
          </a:xfrm>
        </p:spPr>
        <p:txBody>
          <a:bodyPr>
            <a:normAutofit fontScale="90000"/>
          </a:bodyPr>
          <a:lstStyle/>
          <a:p>
            <a:r>
              <a:rPr lang="sl-SI" dirty="0"/>
              <a:t>Opis scene - &lt;set&gt;</a:t>
            </a:r>
          </a:p>
        </p:txBody>
      </p:sp>
      <p:pic>
        <p:nvPicPr>
          <p:cNvPr id="6" name="Content Placeholder 4">
            <a:extLst>
              <a:ext uri="{FF2B5EF4-FFF2-40B4-BE49-F238E27FC236}">
                <a16:creationId xmlns:a16="http://schemas.microsoft.com/office/drawing/2014/main" id="{AEB5EFE2-A5AC-66C0-8B8C-EC8F5498A1D1}"/>
              </a:ext>
            </a:extLst>
          </p:cNvPr>
          <p:cNvPicPr>
            <a:picLocks noGrp="1" noChangeAspect="1"/>
          </p:cNvPicPr>
          <p:nvPr>
            <p:ph idx="1"/>
          </p:nvPr>
        </p:nvPicPr>
        <p:blipFill rotWithShape="1">
          <a:blip r:embed="rId2"/>
          <a:srcRect t="22604"/>
          <a:stretch/>
        </p:blipFill>
        <p:spPr>
          <a:xfrm>
            <a:off x="5549756" y="938715"/>
            <a:ext cx="5973009" cy="2786994"/>
          </a:xfrm>
          <a:prstGeom prst="rect">
            <a:avLst/>
          </a:prstGeom>
        </p:spPr>
      </p:pic>
      <p:pic>
        <p:nvPicPr>
          <p:cNvPr id="8" name="Picture 7">
            <a:extLst>
              <a:ext uri="{FF2B5EF4-FFF2-40B4-BE49-F238E27FC236}">
                <a16:creationId xmlns:a16="http://schemas.microsoft.com/office/drawing/2014/main" id="{83768AB2-29F5-4754-248F-8E57EB4B4A81}"/>
              </a:ext>
            </a:extLst>
          </p:cNvPr>
          <p:cNvPicPr>
            <a:picLocks noChangeAspect="1"/>
          </p:cNvPicPr>
          <p:nvPr/>
        </p:nvPicPr>
        <p:blipFill>
          <a:blip r:embed="rId3"/>
          <a:stretch>
            <a:fillRect/>
          </a:stretch>
        </p:blipFill>
        <p:spPr>
          <a:xfrm>
            <a:off x="838200" y="3788062"/>
            <a:ext cx="7113104" cy="1691040"/>
          </a:xfrm>
          <a:prstGeom prst="rect">
            <a:avLst/>
          </a:prstGeom>
          <a:ln w="19050">
            <a:solidFill>
              <a:srgbClr val="C00000"/>
            </a:solidFill>
          </a:ln>
        </p:spPr>
      </p:pic>
      <p:sp>
        <p:nvSpPr>
          <p:cNvPr id="9" name="TextBox 8">
            <a:extLst>
              <a:ext uri="{FF2B5EF4-FFF2-40B4-BE49-F238E27FC236}">
                <a16:creationId xmlns:a16="http://schemas.microsoft.com/office/drawing/2014/main" id="{1676BDF5-FC7F-20E7-2F69-16C0A98CF03E}"/>
              </a:ext>
            </a:extLst>
          </p:cNvPr>
          <p:cNvSpPr txBox="1"/>
          <p:nvPr/>
        </p:nvSpPr>
        <p:spPr>
          <a:xfrm>
            <a:off x="838200" y="1749287"/>
            <a:ext cx="4379843" cy="1477328"/>
          </a:xfrm>
          <a:prstGeom prst="rect">
            <a:avLst/>
          </a:prstGeom>
          <a:noFill/>
        </p:spPr>
        <p:txBody>
          <a:bodyPr wrap="square" rtlCol="0">
            <a:spAutoFit/>
          </a:bodyPr>
          <a:lstStyle/>
          <a:p>
            <a:pPr marL="285750" indent="-285750">
              <a:buFont typeface="Arial" panose="020B0604020202020204" pitchFamily="34" charset="0"/>
              <a:buChar char="•"/>
            </a:pPr>
            <a:r>
              <a:rPr lang="sl-SI" dirty="0"/>
              <a:t>Včasih uvodna vsebina predstave vsebuje splošen opis dogajanja, kar lahko označimo z elementom &lt;</a:t>
            </a:r>
            <a:r>
              <a:rPr lang="sl-SI" dirty="0">
                <a:solidFill>
                  <a:schemeClr val="accent1">
                    <a:lumMod val="75000"/>
                  </a:schemeClr>
                </a:solidFill>
              </a:rPr>
              <a:t>set</a:t>
            </a:r>
            <a:r>
              <a:rPr lang="sl-SI" dirty="0"/>
              <a:t>&gt; </a:t>
            </a:r>
          </a:p>
          <a:p>
            <a:pPr marL="285750" indent="-285750">
              <a:buFont typeface="Arial" panose="020B0604020202020204" pitchFamily="34" charset="0"/>
              <a:buChar char="•"/>
            </a:pPr>
            <a:r>
              <a:rPr lang="sl-SI" dirty="0"/>
              <a:t>Vsebina mora biti v odstavkih &lt;</a:t>
            </a:r>
            <a:r>
              <a:rPr lang="sl-SI" dirty="0">
                <a:solidFill>
                  <a:schemeClr val="accent1">
                    <a:lumMod val="75000"/>
                  </a:schemeClr>
                </a:solidFill>
              </a:rPr>
              <a:t>p</a:t>
            </a:r>
            <a:r>
              <a:rPr lang="sl-SI" dirty="0"/>
              <a:t>&gt; </a:t>
            </a:r>
            <a:br>
              <a:rPr lang="sl-SI" dirty="0"/>
            </a:br>
            <a:r>
              <a:rPr lang="sl-SI" dirty="0"/>
              <a:t>(ali vrsticah &lt;</a:t>
            </a:r>
            <a:r>
              <a:rPr lang="sl-SI" dirty="0">
                <a:solidFill>
                  <a:schemeClr val="accent1">
                    <a:lumMod val="75000"/>
                  </a:schemeClr>
                </a:solidFill>
              </a:rPr>
              <a:t>l</a:t>
            </a:r>
            <a:r>
              <a:rPr lang="sl-SI" dirty="0"/>
              <a:t>&gt;)</a:t>
            </a:r>
          </a:p>
        </p:txBody>
      </p:sp>
      <p:sp>
        <p:nvSpPr>
          <p:cNvPr id="10" name="Rectangle 9">
            <a:extLst>
              <a:ext uri="{FF2B5EF4-FFF2-40B4-BE49-F238E27FC236}">
                <a16:creationId xmlns:a16="http://schemas.microsoft.com/office/drawing/2014/main" id="{E2EEF3B3-27BB-7E40-E9A0-796BD3076602}"/>
              </a:ext>
            </a:extLst>
          </p:cNvPr>
          <p:cNvSpPr/>
          <p:nvPr/>
        </p:nvSpPr>
        <p:spPr>
          <a:xfrm>
            <a:off x="5549756" y="2405270"/>
            <a:ext cx="5973009" cy="132043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l-SI"/>
          </a:p>
        </p:txBody>
      </p:sp>
    </p:spTree>
    <p:extLst>
      <p:ext uri="{BB962C8B-B14F-4D97-AF65-F5344CB8AC3E}">
        <p14:creationId xmlns:p14="http://schemas.microsoft.com/office/powerpoint/2010/main" val="186648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a:xfrm>
            <a:off x="1146314" y="725712"/>
            <a:ext cx="9717157" cy="653186"/>
          </a:xfrm>
        </p:spPr>
        <p:txBody>
          <a:bodyPr>
            <a:normAutofit fontScale="90000"/>
          </a:bodyPr>
          <a:lstStyle/>
          <a:p>
            <a:r>
              <a:rPr lang="sl-SI" dirty="0"/>
              <a:t>Elementi &lt;</a:t>
            </a:r>
            <a:r>
              <a:rPr lang="sl-SI" dirty="0" err="1"/>
              <a:t>prologue</a:t>
            </a:r>
            <a:r>
              <a:rPr lang="sl-SI" dirty="0"/>
              <a:t>&gt;, &lt;</a:t>
            </a:r>
            <a:r>
              <a:rPr lang="sl-SI" dirty="0" err="1"/>
              <a:t>epilogue</a:t>
            </a:r>
            <a:r>
              <a:rPr lang="sl-SI" dirty="0"/>
              <a:t>&gt; in &lt;</a:t>
            </a:r>
            <a:r>
              <a:rPr lang="sl-SI" dirty="0" err="1"/>
              <a:t>performance</a:t>
            </a:r>
            <a:r>
              <a:rPr lang="sl-SI" dirty="0"/>
              <a:t>&gt; </a:t>
            </a:r>
          </a:p>
        </p:txBody>
      </p:sp>
      <p:sp>
        <p:nvSpPr>
          <p:cNvPr id="9" name="TextBox 8">
            <a:extLst>
              <a:ext uri="{FF2B5EF4-FFF2-40B4-BE49-F238E27FC236}">
                <a16:creationId xmlns:a16="http://schemas.microsoft.com/office/drawing/2014/main" id="{1676BDF5-FC7F-20E7-2F69-16C0A98CF03E}"/>
              </a:ext>
            </a:extLst>
          </p:cNvPr>
          <p:cNvSpPr txBox="1"/>
          <p:nvPr/>
        </p:nvSpPr>
        <p:spPr>
          <a:xfrm>
            <a:off x="838200" y="1749287"/>
            <a:ext cx="10512287" cy="2246769"/>
          </a:xfrm>
          <a:prstGeom prst="rect">
            <a:avLst/>
          </a:prstGeom>
          <a:noFill/>
        </p:spPr>
        <p:txBody>
          <a:bodyPr wrap="square" rtlCol="0">
            <a:spAutoFit/>
          </a:bodyPr>
          <a:lstStyle/>
          <a:p>
            <a:pPr marL="285750" indent="-285750">
              <a:buFont typeface="Arial" panose="020B0604020202020204" pitchFamily="34" charset="0"/>
              <a:buChar char="•"/>
            </a:pPr>
            <a:r>
              <a:rPr lang="sl-SI" sz="2000" dirty="0"/>
              <a:t>Dramsko besedilo se lahko začne in konča s kratkim govorom. Ti govori so označeni z elementoma &lt;</a:t>
            </a:r>
            <a:r>
              <a:rPr lang="sl-SI" sz="2000" dirty="0" err="1">
                <a:solidFill>
                  <a:schemeClr val="accent5">
                    <a:lumMod val="75000"/>
                  </a:schemeClr>
                </a:solidFill>
              </a:rPr>
              <a:t>prologue</a:t>
            </a:r>
            <a:r>
              <a:rPr lang="sl-SI" sz="2000" dirty="0"/>
              <a:t>&gt; in &lt;</a:t>
            </a:r>
            <a:r>
              <a:rPr lang="sl-SI" sz="2000" dirty="0" err="1">
                <a:solidFill>
                  <a:schemeClr val="accent5">
                    <a:lumMod val="75000"/>
                  </a:schemeClr>
                </a:solidFill>
              </a:rPr>
              <a:t>epilogue</a:t>
            </a:r>
            <a:r>
              <a:rPr lang="sl-SI" sz="2000" dirty="0"/>
              <a:t>&gt;</a:t>
            </a:r>
          </a:p>
          <a:p>
            <a:pPr marL="285750" indent="-285750">
              <a:buFont typeface="Arial" panose="020B0604020202020204" pitchFamily="34" charset="0"/>
              <a:buChar char="•"/>
            </a:pPr>
            <a:r>
              <a:rPr lang="sl-SI" sz="2000" dirty="0"/>
              <a:t>Lahko so kodirani glede na žanrske značilnosti (proza, verz) ali glede na retorične značilnosti (govor v &lt;</a:t>
            </a:r>
            <a:r>
              <a:rPr lang="sl-SI" sz="2000" dirty="0" err="1">
                <a:solidFill>
                  <a:schemeClr val="accent5">
                    <a:lumMod val="75000"/>
                  </a:schemeClr>
                </a:solidFill>
              </a:rPr>
              <a:t>sp</a:t>
            </a:r>
            <a:r>
              <a:rPr lang="sl-SI" sz="2000" dirty="0"/>
              <a:t>&gt;)</a:t>
            </a:r>
          </a:p>
          <a:p>
            <a:pPr marL="285750" indent="-285750">
              <a:buFont typeface="Arial" panose="020B0604020202020204" pitchFamily="34" charset="0"/>
              <a:buChar char="•"/>
            </a:pPr>
            <a:r>
              <a:rPr lang="sl-SI" sz="2000" dirty="0"/>
              <a:t>Element &lt;</a:t>
            </a:r>
            <a:r>
              <a:rPr lang="sl-SI" sz="2000" dirty="0" err="1">
                <a:solidFill>
                  <a:schemeClr val="accent5">
                    <a:lumMod val="75000"/>
                  </a:schemeClr>
                </a:solidFill>
              </a:rPr>
              <a:t>performance</a:t>
            </a:r>
            <a:r>
              <a:rPr lang="sl-SI" sz="2000" dirty="0"/>
              <a:t>&gt; </a:t>
            </a:r>
            <a:r>
              <a:rPr lang="sl-SI" sz="2000" b="0" i="0" dirty="0">
                <a:solidFill>
                  <a:srgbClr val="252525"/>
                </a:solidFill>
                <a:effectLst/>
                <a:highlight>
                  <a:srgbClr val="FFFFFF"/>
                </a:highlight>
                <a:latin typeface="Roboto" panose="02000000000000000000" pitchFamily="2" charset="0"/>
              </a:rPr>
              <a:t>vsebuje del sprednje ali zadnje vsebine, ki opisuje, kako naj bi dramsko delo na splošno izvajali ali kako je bilo izvedeno ob neki posebni priložnosti.</a:t>
            </a:r>
            <a:endParaRPr lang="sl-SI" sz="2000" dirty="0"/>
          </a:p>
          <a:p>
            <a:pPr marL="285750" indent="-285750">
              <a:buFont typeface="Arial" panose="020B0604020202020204" pitchFamily="34" charset="0"/>
              <a:buChar char="•"/>
            </a:pPr>
            <a:endParaRPr lang="sl-SI" sz="2000" dirty="0"/>
          </a:p>
        </p:txBody>
      </p:sp>
    </p:spTree>
    <p:extLst>
      <p:ext uri="{BB962C8B-B14F-4D97-AF65-F5344CB8AC3E}">
        <p14:creationId xmlns:p14="http://schemas.microsoft.com/office/powerpoint/2010/main" val="3562859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0A-0E18-FF99-1911-47E03D5FD1CF}"/>
              </a:ext>
            </a:extLst>
          </p:cNvPr>
          <p:cNvSpPr>
            <a:spLocks noGrp="1"/>
          </p:cNvSpPr>
          <p:nvPr>
            <p:ph type="title"/>
          </p:nvPr>
        </p:nvSpPr>
        <p:spPr>
          <a:xfrm>
            <a:off x="838200" y="365125"/>
            <a:ext cx="10515600" cy="1079317"/>
          </a:xfrm>
        </p:spPr>
        <p:txBody>
          <a:bodyPr/>
          <a:lstStyle/>
          <a:p>
            <a:r>
              <a:rPr lang="sl-SI" dirty="0"/>
              <a:t>TEI Poezija</a:t>
            </a:r>
          </a:p>
        </p:txBody>
      </p:sp>
      <p:sp>
        <p:nvSpPr>
          <p:cNvPr id="3" name="Content Placeholder 2">
            <a:extLst>
              <a:ext uri="{FF2B5EF4-FFF2-40B4-BE49-F238E27FC236}">
                <a16:creationId xmlns:a16="http://schemas.microsoft.com/office/drawing/2014/main" id="{E72913EF-CFFF-8D4F-7FD8-CC894EFE6743}"/>
              </a:ext>
            </a:extLst>
          </p:cNvPr>
          <p:cNvSpPr>
            <a:spLocks noGrp="1"/>
          </p:cNvSpPr>
          <p:nvPr>
            <p:ph idx="1"/>
          </p:nvPr>
        </p:nvSpPr>
        <p:spPr>
          <a:xfrm>
            <a:off x="838200" y="1825626"/>
            <a:ext cx="3793435" cy="3044548"/>
          </a:xfrm>
        </p:spPr>
        <p:txBody>
          <a:bodyPr>
            <a:normAutofit lnSpcReduction="10000"/>
          </a:bodyPr>
          <a:lstStyle/>
          <a:p>
            <a:r>
              <a:rPr lang="sl-SI" sz="2400" dirty="0"/>
              <a:t>Smernice TEI obravnavajo besedila glede na vrsto dokumenta in ne glede na žanr. Zato Smernice TEI predstavljajo poglavje o verzu, ne o poeziji. </a:t>
            </a:r>
          </a:p>
          <a:p>
            <a:r>
              <a:rPr lang="sl-SI" sz="2400" dirty="0"/>
              <a:t>Različni načini označevanja</a:t>
            </a:r>
          </a:p>
          <a:p>
            <a:r>
              <a:rPr lang="sl-SI" sz="2400" dirty="0"/>
              <a:t>Vsi legitimni</a:t>
            </a:r>
          </a:p>
        </p:txBody>
      </p:sp>
      <p:pic>
        <p:nvPicPr>
          <p:cNvPr id="13" name="Picture 12">
            <a:extLst>
              <a:ext uri="{FF2B5EF4-FFF2-40B4-BE49-F238E27FC236}">
                <a16:creationId xmlns:a16="http://schemas.microsoft.com/office/drawing/2014/main" id="{4D455D01-5268-6506-8FDA-33BF9AF92256}"/>
              </a:ext>
            </a:extLst>
          </p:cNvPr>
          <p:cNvPicPr>
            <a:picLocks noChangeAspect="1"/>
          </p:cNvPicPr>
          <p:nvPr/>
        </p:nvPicPr>
        <p:blipFill>
          <a:blip r:embed="rId2"/>
          <a:stretch>
            <a:fillRect/>
          </a:stretch>
        </p:blipFill>
        <p:spPr>
          <a:xfrm>
            <a:off x="4631635" y="1825626"/>
            <a:ext cx="6491030" cy="3587932"/>
          </a:xfrm>
          <a:prstGeom prst="rect">
            <a:avLst/>
          </a:prstGeom>
        </p:spPr>
      </p:pic>
      <p:sp>
        <p:nvSpPr>
          <p:cNvPr id="14" name="TextBox 13">
            <a:extLst>
              <a:ext uri="{FF2B5EF4-FFF2-40B4-BE49-F238E27FC236}">
                <a16:creationId xmlns:a16="http://schemas.microsoft.com/office/drawing/2014/main" id="{93E94633-D13D-DBB5-D9DC-587CC2BF5F70}"/>
              </a:ext>
            </a:extLst>
          </p:cNvPr>
          <p:cNvSpPr txBox="1"/>
          <p:nvPr/>
        </p:nvSpPr>
        <p:spPr>
          <a:xfrm>
            <a:off x="2283228" y="5471576"/>
            <a:ext cx="9908772" cy="646331"/>
          </a:xfrm>
          <a:prstGeom prst="rect">
            <a:avLst/>
          </a:prstGeom>
          <a:noFill/>
        </p:spPr>
        <p:txBody>
          <a:bodyPr wrap="square" rtlCol="0">
            <a:spAutoFit/>
          </a:bodyPr>
          <a:lstStyle/>
          <a:p>
            <a:r>
              <a:rPr lang="sl-SI" dirty="0"/>
              <a:t>Maček, Tone, „Gorje ti svoje nosi sam!“ </a:t>
            </a:r>
            <a:r>
              <a:rPr lang="sl-SI" i="1" dirty="0"/>
              <a:t>Pod Lipo </a:t>
            </a:r>
            <a:r>
              <a:rPr lang="sl-SI" dirty="0"/>
              <a:t>I, 1924, 65, </a:t>
            </a:r>
            <a:r>
              <a:rPr lang="sl-SI" dirty="0">
                <a:hlinkClick r:id="rId3"/>
              </a:rPr>
              <a:t>https://www.sistory.si/media/uploads/2024-04-04/7a57c3a7d32eb10dbf1b.pdf</a:t>
            </a:r>
            <a:r>
              <a:rPr lang="sl-SI" dirty="0"/>
              <a:t> </a:t>
            </a:r>
          </a:p>
        </p:txBody>
      </p:sp>
    </p:spTree>
    <p:extLst>
      <p:ext uri="{BB962C8B-B14F-4D97-AF65-F5344CB8AC3E}">
        <p14:creationId xmlns:p14="http://schemas.microsoft.com/office/powerpoint/2010/main" val="3422909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886-A2FF-1ADB-B8BA-027D5738A735}"/>
              </a:ext>
            </a:extLst>
          </p:cNvPr>
          <p:cNvSpPr>
            <a:spLocks noGrp="1"/>
          </p:cNvSpPr>
          <p:nvPr>
            <p:ph type="title"/>
          </p:nvPr>
        </p:nvSpPr>
        <p:spPr/>
        <p:txBody>
          <a:bodyPr/>
          <a:lstStyle/>
          <a:p>
            <a:r>
              <a:rPr lang="sl-SI" dirty="0"/>
              <a:t>Primer označevanja poezije kot proze z &lt;</a:t>
            </a:r>
            <a:r>
              <a:rPr lang="sl-SI" dirty="0" err="1">
                <a:solidFill>
                  <a:srgbClr val="4375C6"/>
                </a:solidFill>
              </a:rPr>
              <a:t>lb</a:t>
            </a:r>
            <a:r>
              <a:rPr lang="sl-SI" dirty="0"/>
              <a:t>&gt;</a:t>
            </a:r>
          </a:p>
        </p:txBody>
      </p:sp>
      <p:pic>
        <p:nvPicPr>
          <p:cNvPr id="5" name="Content Placeholder 4">
            <a:extLst>
              <a:ext uri="{FF2B5EF4-FFF2-40B4-BE49-F238E27FC236}">
                <a16:creationId xmlns:a16="http://schemas.microsoft.com/office/drawing/2014/main" id="{4F00210D-710E-0E51-980B-BD1F04415197}"/>
              </a:ext>
            </a:extLst>
          </p:cNvPr>
          <p:cNvPicPr>
            <a:picLocks noGrp="1" noChangeAspect="1"/>
          </p:cNvPicPr>
          <p:nvPr>
            <p:ph idx="1"/>
          </p:nvPr>
        </p:nvPicPr>
        <p:blipFill>
          <a:blip r:embed="rId2"/>
          <a:stretch>
            <a:fillRect/>
          </a:stretch>
        </p:blipFill>
        <p:spPr>
          <a:xfrm>
            <a:off x="4124739" y="1895514"/>
            <a:ext cx="6962951" cy="3475422"/>
          </a:xfrm>
        </p:spPr>
      </p:pic>
      <p:sp>
        <p:nvSpPr>
          <p:cNvPr id="6" name="TextBox 5">
            <a:extLst>
              <a:ext uri="{FF2B5EF4-FFF2-40B4-BE49-F238E27FC236}">
                <a16:creationId xmlns:a16="http://schemas.microsoft.com/office/drawing/2014/main" id="{C11252FE-0F25-3BAE-B4B6-0D0A7418CE0C}"/>
              </a:ext>
            </a:extLst>
          </p:cNvPr>
          <p:cNvSpPr txBox="1"/>
          <p:nvPr/>
        </p:nvSpPr>
        <p:spPr>
          <a:xfrm>
            <a:off x="838200" y="1895514"/>
            <a:ext cx="3286539" cy="1477328"/>
          </a:xfrm>
          <a:prstGeom prst="rect">
            <a:avLst/>
          </a:prstGeom>
          <a:noFill/>
        </p:spPr>
        <p:txBody>
          <a:bodyPr wrap="square" rtlCol="0">
            <a:spAutoFit/>
          </a:bodyPr>
          <a:lstStyle/>
          <a:p>
            <a:pPr marL="285750" indent="-285750">
              <a:buFont typeface="Arial" panose="020B0604020202020204" pitchFamily="34" charset="0"/>
              <a:buChar char="•"/>
            </a:pPr>
            <a:r>
              <a:rPr lang="sl-SI" dirty="0"/>
              <a:t>Najosnovnejši primer označitve teksta v vrsticah</a:t>
            </a:r>
          </a:p>
          <a:p>
            <a:pPr marL="285750" indent="-285750">
              <a:buFont typeface="Arial" panose="020B0604020202020204" pitchFamily="34" charset="0"/>
              <a:buChar char="•"/>
            </a:pPr>
            <a:r>
              <a:rPr lang="sl-SI" dirty="0"/>
              <a:t>Kot proza v odstavkih &lt;</a:t>
            </a:r>
            <a:r>
              <a:rPr lang="sl-SI" dirty="0">
                <a:solidFill>
                  <a:srgbClr val="4375C6"/>
                </a:solidFill>
              </a:rPr>
              <a:t>p</a:t>
            </a:r>
            <a:r>
              <a:rPr lang="sl-SI" dirty="0"/>
              <a:t>&gt;. </a:t>
            </a:r>
          </a:p>
          <a:p>
            <a:pPr marL="285750" indent="-285750">
              <a:buFont typeface="Arial" panose="020B0604020202020204" pitchFamily="34" charset="0"/>
              <a:buChar char="•"/>
            </a:pPr>
            <a:r>
              <a:rPr lang="sl-SI" dirty="0"/>
              <a:t>Začetek nove vrstice je kodiran z mejno značko &lt;</a:t>
            </a:r>
            <a:r>
              <a:rPr lang="sl-SI" dirty="0" err="1">
                <a:solidFill>
                  <a:srgbClr val="4375C6"/>
                </a:solidFill>
              </a:rPr>
              <a:t>lb</a:t>
            </a:r>
            <a:r>
              <a:rPr lang="sl-SI" dirty="0"/>
              <a:t>/&gt;</a:t>
            </a:r>
          </a:p>
        </p:txBody>
      </p:sp>
    </p:spTree>
    <p:extLst>
      <p:ext uri="{BB962C8B-B14F-4D97-AF65-F5344CB8AC3E}">
        <p14:creationId xmlns:p14="http://schemas.microsoft.com/office/powerpoint/2010/main" val="5913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886-A2FF-1ADB-B8BA-027D5738A735}"/>
              </a:ext>
            </a:extLst>
          </p:cNvPr>
          <p:cNvSpPr>
            <a:spLocks noGrp="1"/>
          </p:cNvSpPr>
          <p:nvPr>
            <p:ph type="title"/>
          </p:nvPr>
        </p:nvSpPr>
        <p:spPr>
          <a:xfrm>
            <a:off x="954578" y="797387"/>
            <a:ext cx="10649989" cy="964911"/>
          </a:xfrm>
        </p:spPr>
        <p:txBody>
          <a:bodyPr>
            <a:normAutofit/>
          </a:bodyPr>
          <a:lstStyle/>
          <a:p>
            <a:r>
              <a:rPr lang="sl-SI" sz="3600" dirty="0"/>
              <a:t>Primer označevanja poezije kot seznama z &lt;</a:t>
            </a:r>
            <a:r>
              <a:rPr lang="sl-SI" sz="3600" dirty="0">
                <a:solidFill>
                  <a:srgbClr val="4375C6"/>
                </a:solidFill>
              </a:rPr>
              <a:t>list</a:t>
            </a:r>
            <a:r>
              <a:rPr lang="sl-SI" sz="3600" dirty="0"/>
              <a:t>&gt;</a:t>
            </a:r>
          </a:p>
        </p:txBody>
      </p:sp>
      <p:pic>
        <p:nvPicPr>
          <p:cNvPr id="11" name="Content Placeholder 10">
            <a:extLst>
              <a:ext uri="{FF2B5EF4-FFF2-40B4-BE49-F238E27FC236}">
                <a16:creationId xmlns:a16="http://schemas.microsoft.com/office/drawing/2014/main" id="{9A890541-93A4-1F52-3184-C71D75F32767}"/>
              </a:ext>
            </a:extLst>
          </p:cNvPr>
          <p:cNvPicPr>
            <a:picLocks noGrp="1" noChangeAspect="1"/>
          </p:cNvPicPr>
          <p:nvPr>
            <p:ph idx="1"/>
          </p:nvPr>
        </p:nvPicPr>
        <p:blipFill>
          <a:blip r:embed="rId2"/>
          <a:stretch>
            <a:fillRect/>
          </a:stretch>
        </p:blipFill>
        <p:spPr>
          <a:xfrm>
            <a:off x="2573906" y="1987827"/>
            <a:ext cx="7497228" cy="3652046"/>
          </a:xfrm>
        </p:spPr>
      </p:pic>
    </p:spTree>
    <p:extLst>
      <p:ext uri="{BB962C8B-B14F-4D97-AF65-F5344CB8AC3E}">
        <p14:creationId xmlns:p14="http://schemas.microsoft.com/office/powerpoint/2010/main" val="931689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3199-C5A4-179D-FC08-E00025E5C8D1}"/>
              </a:ext>
            </a:extLst>
          </p:cNvPr>
          <p:cNvSpPr>
            <a:spLocks noGrp="1"/>
          </p:cNvSpPr>
          <p:nvPr>
            <p:ph type="title"/>
          </p:nvPr>
        </p:nvSpPr>
        <p:spPr/>
        <p:txBody>
          <a:bodyPr>
            <a:normAutofit/>
          </a:bodyPr>
          <a:lstStyle/>
          <a:p>
            <a:r>
              <a:rPr lang="sl-SI" dirty="0"/>
              <a:t>Kaj je Razširljiv označevalni jezik (</a:t>
            </a:r>
            <a:r>
              <a:rPr lang="sl-SI" dirty="0" err="1"/>
              <a:t>eXtensible</a:t>
            </a:r>
            <a:r>
              <a:rPr lang="sl-SI" dirty="0"/>
              <a:t> </a:t>
            </a:r>
            <a:r>
              <a:rPr lang="sl-SI" dirty="0" err="1"/>
              <a:t>Markup</a:t>
            </a:r>
            <a:r>
              <a:rPr lang="sl-SI" dirty="0"/>
              <a:t> </a:t>
            </a:r>
            <a:r>
              <a:rPr lang="sl-SI" dirty="0" err="1"/>
              <a:t>Language</a:t>
            </a:r>
            <a:r>
              <a:rPr lang="sl-SI" dirty="0"/>
              <a:t>) XML</a:t>
            </a:r>
          </a:p>
        </p:txBody>
      </p:sp>
      <p:sp>
        <p:nvSpPr>
          <p:cNvPr id="3" name="Content Placeholder 2">
            <a:extLst>
              <a:ext uri="{FF2B5EF4-FFF2-40B4-BE49-F238E27FC236}">
                <a16:creationId xmlns:a16="http://schemas.microsoft.com/office/drawing/2014/main" id="{39355BDB-1D51-DD4A-D7E3-32AE7DB25518}"/>
              </a:ext>
            </a:extLst>
          </p:cNvPr>
          <p:cNvSpPr>
            <a:spLocks noGrp="1"/>
          </p:cNvSpPr>
          <p:nvPr>
            <p:ph idx="1"/>
          </p:nvPr>
        </p:nvSpPr>
        <p:spPr/>
        <p:txBody>
          <a:bodyPr/>
          <a:lstStyle/>
          <a:p>
            <a:r>
              <a:rPr lang="sl-SI" u="sng" dirty="0"/>
              <a:t>Označevalni</a:t>
            </a:r>
            <a:r>
              <a:rPr lang="sl-SI" dirty="0"/>
              <a:t> jezik</a:t>
            </a:r>
          </a:p>
          <a:p>
            <a:r>
              <a:rPr lang="sl-SI" dirty="0"/>
              <a:t>Enostaven, vsesplošen</a:t>
            </a:r>
          </a:p>
          <a:p>
            <a:r>
              <a:rPr lang="sl-SI" dirty="0"/>
              <a:t>XML je neodvisen od platforme, programske opreme in sistema</a:t>
            </a:r>
          </a:p>
          <a:p>
            <a:r>
              <a:rPr lang="sl-SI" dirty="0"/>
              <a:t>Namenjen transportu in shranjevanju podatkov</a:t>
            </a:r>
          </a:p>
          <a:p>
            <a:pPr lvl="1"/>
            <a:r>
              <a:rPr lang="sl-SI" dirty="0"/>
              <a:t>Zapisani podatki, ki jih vsebuje </a:t>
            </a:r>
            <a:r>
              <a:rPr lang="sl-SI" dirty="0" err="1"/>
              <a:t>xml</a:t>
            </a:r>
            <a:r>
              <a:rPr lang="sl-SI" dirty="0"/>
              <a:t>, so lahko prenosljivi v druge programske jezike</a:t>
            </a:r>
          </a:p>
          <a:p>
            <a:r>
              <a:rPr lang="sl-SI" dirty="0"/>
              <a:t>Dokument .</a:t>
            </a:r>
            <a:r>
              <a:rPr lang="sl-SI" dirty="0" err="1"/>
              <a:t>xml</a:t>
            </a:r>
            <a:r>
              <a:rPr lang="sl-SI" dirty="0"/>
              <a:t> je besedilna datoteka</a:t>
            </a:r>
          </a:p>
          <a:p>
            <a:r>
              <a:rPr lang="sl-SI" dirty="0"/>
              <a:t>Ima hierarhično strukturo – pregledna zgradba</a:t>
            </a:r>
          </a:p>
        </p:txBody>
      </p:sp>
    </p:spTree>
    <p:extLst>
      <p:ext uri="{BB962C8B-B14F-4D97-AF65-F5344CB8AC3E}">
        <p14:creationId xmlns:p14="http://schemas.microsoft.com/office/powerpoint/2010/main" val="622359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886-A2FF-1ADB-B8BA-027D5738A735}"/>
              </a:ext>
            </a:extLst>
          </p:cNvPr>
          <p:cNvSpPr>
            <a:spLocks noGrp="1"/>
          </p:cNvSpPr>
          <p:nvPr>
            <p:ph type="title"/>
          </p:nvPr>
        </p:nvSpPr>
        <p:spPr/>
        <p:txBody>
          <a:bodyPr/>
          <a:lstStyle/>
          <a:p>
            <a:r>
              <a:rPr lang="sl-SI" dirty="0"/>
              <a:t>Primer poezije označene s &lt;l&gt;</a:t>
            </a:r>
          </a:p>
        </p:txBody>
      </p:sp>
      <p:pic>
        <p:nvPicPr>
          <p:cNvPr id="5" name="Content Placeholder 4">
            <a:extLst>
              <a:ext uri="{FF2B5EF4-FFF2-40B4-BE49-F238E27FC236}">
                <a16:creationId xmlns:a16="http://schemas.microsoft.com/office/drawing/2014/main" id="{196A09F7-37EE-B857-19C9-C6B97F3B3D2A}"/>
              </a:ext>
            </a:extLst>
          </p:cNvPr>
          <p:cNvPicPr>
            <a:picLocks noGrp="1" noChangeAspect="1"/>
          </p:cNvPicPr>
          <p:nvPr>
            <p:ph idx="1"/>
          </p:nvPr>
        </p:nvPicPr>
        <p:blipFill>
          <a:blip r:embed="rId2"/>
          <a:stretch>
            <a:fillRect/>
          </a:stretch>
        </p:blipFill>
        <p:spPr>
          <a:xfrm>
            <a:off x="4475885" y="2055805"/>
            <a:ext cx="7110671" cy="3765549"/>
          </a:xfrm>
        </p:spPr>
      </p:pic>
      <p:sp>
        <p:nvSpPr>
          <p:cNvPr id="6" name="TextBox 5">
            <a:extLst>
              <a:ext uri="{FF2B5EF4-FFF2-40B4-BE49-F238E27FC236}">
                <a16:creationId xmlns:a16="http://schemas.microsoft.com/office/drawing/2014/main" id="{3C93DDE3-BF6B-C474-FAA6-838C4F6333B2}"/>
              </a:ext>
            </a:extLst>
          </p:cNvPr>
          <p:cNvSpPr txBox="1"/>
          <p:nvPr/>
        </p:nvSpPr>
        <p:spPr>
          <a:xfrm>
            <a:off x="838200" y="2055805"/>
            <a:ext cx="3351415" cy="2031325"/>
          </a:xfrm>
          <a:prstGeom prst="rect">
            <a:avLst/>
          </a:prstGeom>
          <a:noFill/>
        </p:spPr>
        <p:txBody>
          <a:bodyPr wrap="square" rtlCol="0">
            <a:spAutoFit/>
          </a:bodyPr>
          <a:lstStyle/>
          <a:p>
            <a:pPr marL="285750" indent="-285750">
              <a:buFont typeface="Arial" panose="020B0604020202020204" pitchFamily="34" charset="0"/>
              <a:buChar char="•"/>
            </a:pPr>
            <a:r>
              <a:rPr lang="sl-SI" dirty="0"/>
              <a:t>&lt;</a:t>
            </a:r>
            <a:r>
              <a:rPr lang="sl-SI" dirty="0" err="1">
                <a:solidFill>
                  <a:srgbClr val="4375C6"/>
                </a:solidFill>
              </a:rPr>
              <a:t>lg</a:t>
            </a:r>
            <a:r>
              <a:rPr lang="sl-SI" dirty="0"/>
              <a:t>&gt; (line </a:t>
            </a:r>
            <a:r>
              <a:rPr lang="sl-SI" dirty="0" err="1"/>
              <a:t>group</a:t>
            </a:r>
            <a:r>
              <a:rPr lang="sl-SI" dirty="0"/>
              <a:t>) </a:t>
            </a:r>
            <a:br>
              <a:rPr lang="sl-SI" dirty="0"/>
            </a:br>
            <a:r>
              <a:rPr lang="sl-SI" dirty="0"/>
              <a:t>element vsebuje eno ali več verznih vrstic, ki delujejo kot enota – kitica, refren…</a:t>
            </a:r>
          </a:p>
          <a:p>
            <a:pPr marL="285750" indent="-285750">
              <a:buFont typeface="Arial" panose="020B0604020202020204" pitchFamily="34" charset="0"/>
              <a:buChar char="•"/>
            </a:pPr>
            <a:r>
              <a:rPr lang="sl-SI" dirty="0"/>
              <a:t>&lt;</a:t>
            </a:r>
            <a:r>
              <a:rPr lang="sl-SI" dirty="0">
                <a:solidFill>
                  <a:srgbClr val="4375C6"/>
                </a:solidFill>
              </a:rPr>
              <a:t>l</a:t>
            </a:r>
            <a:r>
              <a:rPr lang="sl-SI" dirty="0"/>
              <a:t>&gt; (line) </a:t>
            </a:r>
            <a:br>
              <a:rPr lang="sl-SI" dirty="0"/>
            </a:br>
            <a:r>
              <a:rPr lang="sl-SI" dirty="0"/>
              <a:t>element označuje eno samo (lahko tudi nepopolno) vrstico</a:t>
            </a:r>
          </a:p>
        </p:txBody>
      </p:sp>
    </p:spTree>
    <p:extLst>
      <p:ext uri="{BB962C8B-B14F-4D97-AF65-F5344CB8AC3E}">
        <p14:creationId xmlns:p14="http://schemas.microsoft.com/office/powerpoint/2010/main" val="405306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886-A2FF-1ADB-B8BA-027D5738A735}"/>
              </a:ext>
            </a:extLst>
          </p:cNvPr>
          <p:cNvSpPr>
            <a:spLocks noGrp="1"/>
          </p:cNvSpPr>
          <p:nvPr>
            <p:ph type="title"/>
          </p:nvPr>
        </p:nvSpPr>
        <p:spPr/>
        <p:txBody>
          <a:bodyPr/>
          <a:lstStyle/>
          <a:p>
            <a:r>
              <a:rPr lang="sl-SI" dirty="0"/>
              <a:t>Strukturna razdelitev </a:t>
            </a:r>
          </a:p>
        </p:txBody>
      </p:sp>
      <p:pic>
        <p:nvPicPr>
          <p:cNvPr id="5" name="Content Placeholder 4">
            <a:extLst>
              <a:ext uri="{FF2B5EF4-FFF2-40B4-BE49-F238E27FC236}">
                <a16:creationId xmlns:a16="http://schemas.microsoft.com/office/drawing/2014/main" id="{790651E1-359C-07D6-1D78-C14D34C63453}"/>
              </a:ext>
            </a:extLst>
          </p:cNvPr>
          <p:cNvPicPr>
            <a:picLocks noGrp="1" noChangeAspect="1"/>
          </p:cNvPicPr>
          <p:nvPr>
            <p:ph idx="1"/>
          </p:nvPr>
        </p:nvPicPr>
        <p:blipFill>
          <a:blip r:embed="rId2"/>
          <a:stretch>
            <a:fillRect/>
          </a:stretch>
        </p:blipFill>
        <p:spPr>
          <a:xfrm>
            <a:off x="6290414" y="144061"/>
            <a:ext cx="3445566" cy="6003899"/>
          </a:xfrm>
        </p:spPr>
      </p:pic>
      <p:sp>
        <p:nvSpPr>
          <p:cNvPr id="7" name="TextBox 6">
            <a:extLst>
              <a:ext uri="{FF2B5EF4-FFF2-40B4-BE49-F238E27FC236}">
                <a16:creationId xmlns:a16="http://schemas.microsoft.com/office/drawing/2014/main" id="{14C642D9-EA60-D97A-BD0A-BEAB6E59D853}"/>
              </a:ext>
            </a:extLst>
          </p:cNvPr>
          <p:cNvSpPr txBox="1"/>
          <p:nvPr/>
        </p:nvSpPr>
        <p:spPr>
          <a:xfrm>
            <a:off x="1017104" y="1860195"/>
            <a:ext cx="4278878" cy="2031325"/>
          </a:xfrm>
          <a:prstGeom prst="rect">
            <a:avLst/>
          </a:prstGeom>
          <a:noFill/>
        </p:spPr>
        <p:txBody>
          <a:bodyPr wrap="square">
            <a:spAutoFit/>
          </a:bodyPr>
          <a:lstStyle/>
          <a:p>
            <a:pPr marL="285750" indent="-285750">
              <a:buFont typeface="Arial" panose="020B0604020202020204" pitchFamily="34" charset="0"/>
              <a:buChar char="•"/>
            </a:pPr>
            <a:r>
              <a:rPr lang="sl-SI" b="0" i="0" dirty="0">
                <a:solidFill>
                  <a:srgbClr val="252525"/>
                </a:solidFill>
                <a:effectLst/>
                <a:highlight>
                  <a:srgbClr val="FFFFFF"/>
                </a:highlight>
                <a:latin typeface="Roboto" panose="02000000000000000000" pitchFamily="2" charset="0"/>
              </a:rPr>
              <a:t>Razlikovanje skupin vrstic v besedilu, podobnem verzu, z &lt;</a:t>
            </a:r>
            <a:r>
              <a:rPr lang="sl-SI" b="0" i="0" dirty="0" err="1">
                <a:solidFill>
                  <a:srgbClr val="4375C6"/>
                </a:solidFill>
                <a:effectLst/>
                <a:highlight>
                  <a:srgbClr val="FFFFFF"/>
                </a:highlight>
                <a:latin typeface="Roboto" panose="02000000000000000000" pitchFamily="2" charset="0"/>
              </a:rPr>
              <a:t>lg</a:t>
            </a:r>
            <a:r>
              <a:rPr lang="sl-SI" b="0" i="0" dirty="0">
                <a:solidFill>
                  <a:srgbClr val="252525"/>
                </a:solidFill>
                <a:effectLst/>
                <a:highlight>
                  <a:srgbClr val="FFFFFF"/>
                </a:highlight>
                <a:latin typeface="Roboto" panose="02000000000000000000" pitchFamily="2" charset="0"/>
              </a:rPr>
              <a:t>&gt;</a:t>
            </a:r>
          </a:p>
          <a:p>
            <a:pPr marL="285750" indent="-285750" algn="l">
              <a:buFont typeface="Arial" panose="020B0604020202020204" pitchFamily="34" charset="0"/>
              <a:buChar char="•"/>
            </a:pPr>
            <a:r>
              <a:rPr lang="sl-SI" dirty="0">
                <a:solidFill>
                  <a:srgbClr val="252525"/>
                </a:solidFill>
                <a:highlight>
                  <a:srgbClr val="FFFFFF"/>
                </a:highlight>
                <a:latin typeface="Roboto" panose="02000000000000000000" pitchFamily="2" charset="0"/>
              </a:rPr>
              <a:t>Ta element </a:t>
            </a:r>
            <a:r>
              <a:rPr lang="sl-SI" b="0" i="0" dirty="0">
                <a:solidFill>
                  <a:srgbClr val="252525"/>
                </a:solidFill>
                <a:effectLst/>
                <a:highlight>
                  <a:srgbClr val="FFFFFF"/>
                </a:highlight>
                <a:latin typeface="Roboto" panose="02000000000000000000" pitchFamily="2" charset="0"/>
              </a:rPr>
              <a:t>vsebuje eno ali več verzov, ki delujejo kot formalna enota, npr. kitica, refren, verzni odstavek,</a:t>
            </a:r>
          </a:p>
          <a:p>
            <a:r>
              <a:rPr lang="sl-SI" dirty="0"/>
              <a:t/>
            </a:r>
            <a:br>
              <a:rPr lang="sl-SI" dirty="0"/>
            </a:br>
            <a:endParaRPr lang="sl-SI" dirty="0"/>
          </a:p>
        </p:txBody>
      </p:sp>
    </p:spTree>
    <p:extLst>
      <p:ext uri="{BB962C8B-B14F-4D97-AF65-F5344CB8AC3E}">
        <p14:creationId xmlns:p14="http://schemas.microsoft.com/office/powerpoint/2010/main" val="365986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12BF-6251-6FC3-FB20-CC2BC0CBB751}"/>
              </a:ext>
            </a:extLst>
          </p:cNvPr>
          <p:cNvSpPr>
            <a:spLocks noGrp="1"/>
          </p:cNvSpPr>
          <p:nvPr>
            <p:ph type="title"/>
          </p:nvPr>
        </p:nvSpPr>
        <p:spPr/>
        <p:txBody>
          <a:bodyPr/>
          <a:lstStyle/>
          <a:p>
            <a:pPr algn="ctr"/>
            <a:r>
              <a:rPr lang="sl-SI" dirty="0"/>
              <a:t>Primarni vir - Rokopis</a:t>
            </a:r>
          </a:p>
        </p:txBody>
      </p:sp>
      <p:sp>
        <p:nvSpPr>
          <p:cNvPr id="3" name="Content Placeholder 2">
            <a:extLst>
              <a:ext uri="{FF2B5EF4-FFF2-40B4-BE49-F238E27FC236}">
                <a16:creationId xmlns:a16="http://schemas.microsoft.com/office/drawing/2014/main" id="{D2226608-2E99-3E34-2B86-0AC1C2D96050}"/>
              </a:ext>
            </a:extLst>
          </p:cNvPr>
          <p:cNvSpPr>
            <a:spLocks noGrp="1"/>
          </p:cNvSpPr>
          <p:nvPr>
            <p:ph idx="1"/>
          </p:nvPr>
        </p:nvSpPr>
        <p:spPr/>
        <p:txBody>
          <a:bodyPr>
            <a:normAutofit/>
          </a:bodyPr>
          <a:lstStyle/>
          <a:p>
            <a:r>
              <a:rPr lang="sl-SI" dirty="0"/>
              <a:t>Kot primera uporabljena:</a:t>
            </a:r>
          </a:p>
          <a:p>
            <a:pPr lvl="1"/>
            <a:r>
              <a:rPr lang="sl-SI" dirty="0"/>
              <a:t>Maršič, Alojz. Spomini 1929-1945. O kočevskem okraju na predvečer vojne in o internaciji v fašističnih in nacističnih taboriščih. Drugi zvezek. </a:t>
            </a:r>
            <a:r>
              <a:rPr lang="sl-SI" dirty="0">
                <a:hlinkClick r:id="rId2"/>
              </a:rPr>
              <a:t>https://www.sistory.si/media/legacy/publikacije/20001-21000/20814/zapiski_spomini_2.pdf</a:t>
            </a:r>
            <a:endParaRPr lang="sl-SI" dirty="0"/>
          </a:p>
          <a:p>
            <a:pPr lvl="1"/>
            <a:r>
              <a:rPr lang="sl-SI" dirty="0" err="1"/>
              <a:t>Foglarjeva</a:t>
            </a:r>
            <a:r>
              <a:rPr lang="sl-SI" dirty="0"/>
              <a:t> pesmarica [Elektronski vir]  : </a:t>
            </a:r>
            <a:r>
              <a:rPr lang="sl-SI" dirty="0" err="1"/>
              <a:t>Editio</a:t>
            </a:r>
            <a:r>
              <a:rPr lang="sl-SI" dirty="0"/>
              <a:t> </a:t>
            </a:r>
            <a:r>
              <a:rPr lang="sl-SI" dirty="0" err="1"/>
              <a:t>princeps</a:t>
            </a:r>
            <a:r>
              <a:rPr lang="sl-SI" dirty="0"/>
              <a:t>, Elektronska </a:t>
            </a:r>
            <a:r>
              <a:rPr lang="sl-SI" dirty="0" err="1"/>
              <a:t>znanstvenokritična</a:t>
            </a:r>
            <a:r>
              <a:rPr lang="sl-SI" dirty="0"/>
              <a:t> izdaja. Ur. </a:t>
            </a:r>
            <a:r>
              <a:rPr lang="sl-SI" dirty="0" err="1"/>
              <a:t>Ditmajer</a:t>
            </a:r>
            <a:r>
              <a:rPr lang="sl-SI" dirty="0"/>
              <a:t>, Nina et </a:t>
            </a:r>
            <a:r>
              <a:rPr lang="sl-SI" dirty="0" err="1"/>
              <a:t>al</a:t>
            </a:r>
            <a:r>
              <a:rPr lang="sl-SI" dirty="0"/>
              <a:t>. Založba ZRC, ZRC SAZU, 2021. </a:t>
            </a:r>
            <a:r>
              <a:rPr lang="sl-SI" dirty="0">
                <a:hlinkClick r:id="rId3"/>
              </a:rPr>
              <a:t>http://hdl.handle.net/20.500.12325/118</a:t>
            </a:r>
            <a:r>
              <a:rPr lang="sl-SI" dirty="0"/>
              <a:t>.</a:t>
            </a:r>
          </a:p>
        </p:txBody>
      </p:sp>
    </p:spTree>
    <p:extLst>
      <p:ext uri="{BB962C8B-B14F-4D97-AF65-F5344CB8AC3E}">
        <p14:creationId xmlns:p14="http://schemas.microsoft.com/office/powerpoint/2010/main" val="644768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50F7752-4D65-6386-C442-0D80F20C0F50}"/>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7430115" y="655981"/>
            <a:ext cx="3577426" cy="4919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08A658-6010-3E29-3E51-A6F2A30F2832}"/>
              </a:ext>
            </a:extLst>
          </p:cNvPr>
          <p:cNvPicPr>
            <a:picLocks noChangeAspect="1"/>
          </p:cNvPicPr>
          <p:nvPr/>
        </p:nvPicPr>
        <p:blipFill>
          <a:blip r:embed="rId3"/>
          <a:stretch>
            <a:fillRect/>
          </a:stretch>
        </p:blipFill>
        <p:spPr>
          <a:xfrm>
            <a:off x="1631241" y="655982"/>
            <a:ext cx="4543704" cy="4919871"/>
          </a:xfrm>
          <a:prstGeom prst="rect">
            <a:avLst/>
          </a:prstGeom>
        </p:spPr>
      </p:pic>
      <p:sp>
        <p:nvSpPr>
          <p:cNvPr id="6" name="TextBox 5">
            <a:extLst>
              <a:ext uri="{FF2B5EF4-FFF2-40B4-BE49-F238E27FC236}">
                <a16:creationId xmlns:a16="http://schemas.microsoft.com/office/drawing/2014/main" id="{6FF78218-2C62-0DCB-B831-E36041DABEAB}"/>
              </a:ext>
            </a:extLst>
          </p:cNvPr>
          <p:cNvSpPr txBox="1"/>
          <p:nvPr/>
        </p:nvSpPr>
        <p:spPr>
          <a:xfrm>
            <a:off x="7521555" y="5744817"/>
            <a:ext cx="3577426" cy="369332"/>
          </a:xfrm>
          <a:prstGeom prst="rect">
            <a:avLst/>
          </a:prstGeom>
          <a:noFill/>
        </p:spPr>
        <p:txBody>
          <a:bodyPr wrap="square" rtlCol="0">
            <a:spAutoFit/>
          </a:bodyPr>
          <a:lstStyle/>
          <a:p>
            <a:pPr algn="ctr"/>
            <a:r>
              <a:rPr lang="sl-SI" dirty="0" err="1"/>
              <a:t>Foglarjeva</a:t>
            </a:r>
            <a:r>
              <a:rPr lang="sl-SI" dirty="0"/>
              <a:t> pesmarica</a:t>
            </a:r>
          </a:p>
        </p:txBody>
      </p:sp>
      <p:sp>
        <p:nvSpPr>
          <p:cNvPr id="8" name="TextBox 7">
            <a:extLst>
              <a:ext uri="{FF2B5EF4-FFF2-40B4-BE49-F238E27FC236}">
                <a16:creationId xmlns:a16="http://schemas.microsoft.com/office/drawing/2014/main" id="{742EB9C5-8C40-D392-ED4D-3EEB66877887}"/>
              </a:ext>
            </a:extLst>
          </p:cNvPr>
          <p:cNvSpPr txBox="1"/>
          <p:nvPr/>
        </p:nvSpPr>
        <p:spPr>
          <a:xfrm>
            <a:off x="2470947" y="5744817"/>
            <a:ext cx="3351972" cy="369332"/>
          </a:xfrm>
          <a:prstGeom prst="rect">
            <a:avLst/>
          </a:prstGeom>
          <a:noFill/>
        </p:spPr>
        <p:txBody>
          <a:bodyPr wrap="square">
            <a:spAutoFit/>
          </a:bodyPr>
          <a:lstStyle/>
          <a:p>
            <a:pPr algn="ctr"/>
            <a:r>
              <a:rPr lang="sl-SI" dirty="0"/>
              <a:t>Maršič, Alojz. Spomini 1929-1945</a:t>
            </a:r>
          </a:p>
        </p:txBody>
      </p:sp>
    </p:spTree>
    <p:extLst>
      <p:ext uri="{BB962C8B-B14F-4D97-AF65-F5344CB8AC3E}">
        <p14:creationId xmlns:p14="http://schemas.microsoft.com/office/powerpoint/2010/main" val="3277950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D7B5EB-1086-6E7C-A96B-484F981109F3}"/>
              </a:ext>
            </a:extLst>
          </p:cNvPr>
          <p:cNvPicPr>
            <a:picLocks noChangeAspect="1"/>
          </p:cNvPicPr>
          <p:nvPr/>
        </p:nvPicPr>
        <p:blipFill>
          <a:blip r:embed="rId2"/>
          <a:stretch>
            <a:fillRect/>
          </a:stretch>
        </p:blipFill>
        <p:spPr>
          <a:xfrm>
            <a:off x="323055" y="1245237"/>
            <a:ext cx="11238286" cy="1521697"/>
          </a:xfrm>
          <a:prstGeom prst="rect">
            <a:avLst/>
          </a:prstGeom>
        </p:spPr>
      </p:pic>
      <p:pic>
        <p:nvPicPr>
          <p:cNvPr id="20" name="Picture 19">
            <a:extLst>
              <a:ext uri="{FF2B5EF4-FFF2-40B4-BE49-F238E27FC236}">
                <a16:creationId xmlns:a16="http://schemas.microsoft.com/office/drawing/2014/main" id="{ACD8F4DF-1A75-EA59-85DF-E1C39ED53D86}"/>
              </a:ext>
            </a:extLst>
          </p:cNvPr>
          <p:cNvPicPr>
            <a:picLocks noChangeAspect="1"/>
          </p:cNvPicPr>
          <p:nvPr/>
        </p:nvPicPr>
        <p:blipFill>
          <a:blip r:embed="rId3"/>
          <a:stretch>
            <a:fillRect/>
          </a:stretch>
        </p:blipFill>
        <p:spPr>
          <a:xfrm>
            <a:off x="406400" y="3429000"/>
            <a:ext cx="11071596" cy="1305881"/>
          </a:xfrm>
          <a:prstGeom prst="rect">
            <a:avLst/>
          </a:prstGeom>
        </p:spPr>
      </p:pic>
    </p:spTree>
    <p:extLst>
      <p:ext uri="{BB962C8B-B14F-4D97-AF65-F5344CB8AC3E}">
        <p14:creationId xmlns:p14="http://schemas.microsoft.com/office/powerpoint/2010/main" val="522796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86A9-1A21-0F22-8792-60430490A475}"/>
              </a:ext>
            </a:extLst>
          </p:cNvPr>
          <p:cNvSpPr>
            <a:spLocks noGrp="1"/>
          </p:cNvSpPr>
          <p:nvPr>
            <p:ph type="title"/>
          </p:nvPr>
        </p:nvSpPr>
        <p:spPr/>
        <p:txBody>
          <a:bodyPr/>
          <a:lstStyle/>
          <a:p>
            <a:r>
              <a:rPr lang="sl-SI" dirty="0"/>
              <a:t>Predstavljanje pojavov znotraj primarnih virov</a:t>
            </a:r>
          </a:p>
        </p:txBody>
      </p:sp>
      <p:sp>
        <p:nvSpPr>
          <p:cNvPr id="3" name="Content Placeholder 2">
            <a:extLst>
              <a:ext uri="{FF2B5EF4-FFF2-40B4-BE49-F238E27FC236}">
                <a16:creationId xmlns:a16="http://schemas.microsoft.com/office/drawing/2014/main" id="{C573372F-609A-9D6F-29F2-07F51F5971DF}"/>
              </a:ext>
            </a:extLst>
          </p:cNvPr>
          <p:cNvSpPr>
            <a:spLocks noGrp="1"/>
          </p:cNvSpPr>
          <p:nvPr>
            <p:ph idx="1"/>
          </p:nvPr>
        </p:nvSpPr>
        <p:spPr/>
        <p:txBody>
          <a:bodyPr>
            <a:normAutofit/>
          </a:bodyPr>
          <a:lstStyle/>
          <a:p>
            <a:r>
              <a:rPr lang="sl-SI" dirty="0"/>
              <a:t>Dodajanje in brisanje</a:t>
            </a:r>
          </a:p>
          <a:p>
            <a:pPr lvl="1"/>
            <a:r>
              <a:rPr lang="sl-SI" dirty="0"/>
              <a:t>&lt;</a:t>
            </a:r>
            <a:r>
              <a:rPr lang="sl-SI" dirty="0" err="1">
                <a:solidFill>
                  <a:srgbClr val="4375C6"/>
                </a:solidFill>
              </a:rPr>
              <a:t>gap</a:t>
            </a:r>
            <a:r>
              <a:rPr lang="sl-SI" dirty="0"/>
              <a:t>&gt; označuje točko, kjer je bilo gradivo izpuščeno v prepisu, bodisi zaradi uredniških razlogov ali ker je gradivo nečitljivo, nevidno ali neslišno.</a:t>
            </a:r>
          </a:p>
          <a:p>
            <a:pPr lvl="2"/>
            <a:r>
              <a:rPr lang="sl-SI" dirty="0"/>
              <a:t>Razlog opišemo s pomočjo atributa </a:t>
            </a:r>
            <a:r>
              <a:rPr lang="sl-SI" dirty="0">
                <a:solidFill>
                  <a:schemeClr val="accent2">
                    <a:lumMod val="75000"/>
                  </a:schemeClr>
                </a:solidFill>
              </a:rPr>
              <a:t>@</a:t>
            </a:r>
            <a:r>
              <a:rPr lang="sl-SI" dirty="0">
                <a:solidFill>
                  <a:srgbClr val="993300"/>
                </a:solidFill>
                <a:highlight>
                  <a:srgbClr val="FFFFFF"/>
                </a:highlight>
              </a:rPr>
              <a:t>reason</a:t>
            </a:r>
            <a:r>
              <a:rPr lang="sl-SI" dirty="0"/>
              <a:t>, ki ima lahko vrednosti </a:t>
            </a:r>
            <a:r>
              <a:rPr lang="sl-SI" dirty="0">
                <a:solidFill>
                  <a:srgbClr val="993300"/>
                </a:solidFill>
                <a:highlight>
                  <a:srgbClr val="FFFFFF"/>
                </a:highlight>
              </a:rPr>
              <a:t>"</a:t>
            </a:r>
            <a:r>
              <a:rPr lang="sl-SI" dirty="0" err="1">
                <a:solidFill>
                  <a:srgbClr val="993300"/>
                </a:solidFill>
                <a:highlight>
                  <a:srgbClr val="FFFFFF"/>
                </a:highlight>
              </a:rPr>
              <a:t>editorial</a:t>
            </a:r>
            <a:r>
              <a:rPr lang="sl-SI" dirty="0">
                <a:solidFill>
                  <a:srgbClr val="993300"/>
                </a:solidFill>
                <a:highlight>
                  <a:srgbClr val="FFFFFF"/>
                </a:highlight>
              </a:rPr>
              <a:t>" | "</a:t>
            </a:r>
            <a:r>
              <a:rPr lang="sl-SI" dirty="0" err="1">
                <a:solidFill>
                  <a:srgbClr val="993300"/>
                </a:solidFill>
                <a:highlight>
                  <a:srgbClr val="FFFFFF"/>
                </a:highlight>
              </a:rPr>
              <a:t>illegible</a:t>
            </a:r>
            <a:r>
              <a:rPr lang="sl-SI" dirty="0">
                <a:solidFill>
                  <a:srgbClr val="993300"/>
                </a:solidFill>
                <a:highlight>
                  <a:srgbClr val="FFFFFF"/>
                </a:highlight>
              </a:rPr>
              <a:t>" | "</a:t>
            </a:r>
            <a:r>
              <a:rPr lang="sl-SI" dirty="0" err="1">
                <a:solidFill>
                  <a:srgbClr val="993300"/>
                </a:solidFill>
                <a:highlight>
                  <a:srgbClr val="FFFFFF"/>
                </a:highlight>
              </a:rPr>
              <a:t>deleted</a:t>
            </a:r>
            <a:r>
              <a:rPr lang="sl-SI" dirty="0">
                <a:solidFill>
                  <a:srgbClr val="993300"/>
                </a:solidFill>
                <a:highlight>
                  <a:srgbClr val="FFFFFF"/>
                </a:highlight>
              </a:rPr>
              <a:t>" | "</a:t>
            </a:r>
            <a:r>
              <a:rPr lang="sl-SI" dirty="0" err="1">
                <a:solidFill>
                  <a:srgbClr val="993300"/>
                </a:solidFill>
                <a:highlight>
                  <a:srgbClr val="FFFFFF"/>
                </a:highlight>
              </a:rPr>
              <a:t>cancelled</a:t>
            </a:r>
            <a:r>
              <a:rPr lang="sl-SI" dirty="0">
                <a:solidFill>
                  <a:srgbClr val="993300"/>
                </a:solidFill>
                <a:highlight>
                  <a:srgbClr val="FFFFFF"/>
                </a:highlight>
              </a:rPr>
              <a:t>" | "</a:t>
            </a:r>
            <a:r>
              <a:rPr lang="sl-SI" dirty="0" err="1">
                <a:solidFill>
                  <a:srgbClr val="993300"/>
                </a:solidFill>
                <a:highlight>
                  <a:srgbClr val="FFFFFF"/>
                </a:highlight>
              </a:rPr>
              <a:t>inaudible</a:t>
            </a:r>
            <a:r>
              <a:rPr lang="sl-SI" dirty="0">
                <a:solidFill>
                  <a:srgbClr val="993300"/>
                </a:solidFill>
                <a:highlight>
                  <a:srgbClr val="FFFFFF"/>
                </a:highlight>
              </a:rPr>
              <a:t>" | "</a:t>
            </a:r>
            <a:r>
              <a:rPr lang="sl-SI" dirty="0" err="1">
                <a:solidFill>
                  <a:srgbClr val="993300"/>
                </a:solidFill>
                <a:highlight>
                  <a:srgbClr val="FFFFFF"/>
                </a:highlight>
              </a:rPr>
              <a:t>irrelevant</a:t>
            </a:r>
            <a:r>
              <a:rPr lang="sl-SI" dirty="0">
                <a:solidFill>
                  <a:srgbClr val="993300"/>
                </a:solidFill>
                <a:highlight>
                  <a:srgbClr val="FFFFFF"/>
                </a:highlight>
              </a:rPr>
              <a:t>" | "</a:t>
            </a:r>
            <a:r>
              <a:rPr lang="sl-SI" dirty="0" err="1">
                <a:solidFill>
                  <a:srgbClr val="993300"/>
                </a:solidFill>
                <a:highlight>
                  <a:srgbClr val="FFFFFF"/>
                </a:highlight>
              </a:rPr>
              <a:t>sampling</a:t>
            </a:r>
            <a:r>
              <a:rPr lang="sl-SI" dirty="0">
                <a:solidFill>
                  <a:srgbClr val="993300"/>
                </a:solidFill>
                <a:highlight>
                  <a:srgbClr val="FFFFFF"/>
                </a:highlight>
              </a:rPr>
              <a:t>"</a:t>
            </a:r>
          </a:p>
          <a:p>
            <a:pPr lvl="1"/>
            <a:r>
              <a:rPr lang="sl-SI" dirty="0"/>
              <a:t>&lt;</a:t>
            </a:r>
            <a:r>
              <a:rPr lang="sl-SI" dirty="0">
                <a:solidFill>
                  <a:schemeClr val="accent5">
                    <a:lumMod val="75000"/>
                  </a:schemeClr>
                </a:solidFill>
              </a:rPr>
              <a:t>del</a:t>
            </a:r>
            <a:r>
              <a:rPr lang="sl-SI" dirty="0"/>
              <a:t>&gt; vsebuje črko, besedo ali odlomek, ki ga je avtor, pisec ali označevalec ali popravljalec izbrisal, označil kot izbrisano ali drugače označil kot odvečnega ali lažnega v besedilu kopije</a:t>
            </a:r>
          </a:p>
          <a:p>
            <a:pPr lvl="1"/>
            <a:endParaRPr lang="sl-SI" dirty="0"/>
          </a:p>
        </p:txBody>
      </p:sp>
    </p:spTree>
    <p:extLst>
      <p:ext uri="{BB962C8B-B14F-4D97-AF65-F5344CB8AC3E}">
        <p14:creationId xmlns:p14="http://schemas.microsoft.com/office/powerpoint/2010/main" val="2530999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18C8F-53F5-278C-360A-FB3ACFFBF5D9}"/>
              </a:ext>
            </a:extLst>
          </p:cNvPr>
          <p:cNvSpPr>
            <a:spLocks noGrp="1"/>
          </p:cNvSpPr>
          <p:nvPr>
            <p:ph idx="1"/>
          </p:nvPr>
        </p:nvSpPr>
        <p:spPr>
          <a:xfrm>
            <a:off x="838200" y="844826"/>
            <a:ext cx="10515600" cy="5009322"/>
          </a:xfrm>
        </p:spPr>
        <p:txBody>
          <a:bodyPr>
            <a:normAutofit fontScale="92500" lnSpcReduction="20000"/>
          </a:bodyPr>
          <a:lstStyle/>
          <a:p>
            <a:pPr lvl="1"/>
            <a:r>
              <a:rPr lang="sl-SI" dirty="0"/>
              <a:t>&lt;</a:t>
            </a:r>
            <a:r>
              <a:rPr lang="sl-SI" dirty="0" err="1">
                <a:solidFill>
                  <a:schemeClr val="accent5">
                    <a:lumMod val="75000"/>
                  </a:schemeClr>
                </a:solidFill>
              </a:rPr>
              <a:t>add</a:t>
            </a:r>
            <a:r>
              <a:rPr lang="sl-SI" dirty="0"/>
              <a:t>&gt; vsebuje črke, besede ali besedne zveze, ki jih je v izvorno besedilo vstavil avtor, pisec ali označevalec oziroma popravljalec</a:t>
            </a:r>
          </a:p>
          <a:p>
            <a:pPr lvl="1"/>
            <a:r>
              <a:rPr lang="sl-SI" dirty="0"/>
              <a:t>Za natančnejše označevanje informacij v &lt;del&gt; in &lt;</a:t>
            </a:r>
            <a:r>
              <a:rPr lang="sl-SI" dirty="0" err="1"/>
              <a:t>add</a:t>
            </a:r>
            <a:r>
              <a:rPr lang="sl-SI" dirty="0"/>
              <a:t>&gt; lahko uporabimo atribut </a:t>
            </a:r>
            <a:r>
              <a:rPr lang="sl-SI" sz="2500" dirty="0">
                <a:solidFill>
                  <a:schemeClr val="accent2">
                    <a:lumMod val="75000"/>
                  </a:schemeClr>
                </a:solidFill>
              </a:rPr>
              <a:t>@rend</a:t>
            </a:r>
            <a:r>
              <a:rPr lang="sl-SI" dirty="0"/>
              <a:t>, na primer da navedemo, da je bilo besedilo izbrisano ali prečrtano in kje in kako je bil dodatek napisan:</a:t>
            </a:r>
          </a:p>
          <a:p>
            <a:pPr lvl="2"/>
            <a:r>
              <a:rPr lang="sl-SI" dirty="0"/>
              <a:t>&lt;</a:t>
            </a:r>
            <a:r>
              <a:rPr lang="sl-SI" dirty="0">
                <a:solidFill>
                  <a:srgbClr val="4375C6"/>
                </a:solidFill>
              </a:rPr>
              <a:t>del</a:t>
            </a:r>
            <a:r>
              <a:rPr lang="sl-SI" dirty="0"/>
              <a:t>&gt; npr. </a:t>
            </a:r>
            <a:r>
              <a:rPr lang="sl-SI" dirty="0">
                <a:solidFill>
                  <a:schemeClr val="accent2">
                    <a:lumMod val="75000"/>
                  </a:schemeClr>
                </a:solidFill>
              </a:rPr>
              <a:t>"</a:t>
            </a:r>
            <a:r>
              <a:rPr lang="sl-SI" dirty="0" err="1">
                <a:solidFill>
                  <a:schemeClr val="accent2">
                    <a:lumMod val="75000"/>
                  </a:schemeClr>
                </a:solidFill>
              </a:rPr>
              <a:t>strikethrough</a:t>
            </a:r>
            <a:r>
              <a:rPr lang="sl-SI" dirty="0">
                <a:solidFill>
                  <a:schemeClr val="accent2">
                    <a:lumMod val="75000"/>
                  </a:schemeClr>
                </a:solidFill>
              </a:rPr>
              <a:t>"</a:t>
            </a:r>
            <a:r>
              <a:rPr lang="sl-SI" dirty="0"/>
              <a:t> ali </a:t>
            </a:r>
            <a:r>
              <a:rPr lang="sl-SI" dirty="0">
                <a:solidFill>
                  <a:schemeClr val="accent2">
                    <a:lumMod val="75000"/>
                  </a:schemeClr>
                </a:solidFill>
              </a:rPr>
              <a:t>"</a:t>
            </a:r>
            <a:r>
              <a:rPr lang="sl-SI" dirty="0" err="1">
                <a:solidFill>
                  <a:schemeClr val="accent2">
                    <a:lumMod val="75000"/>
                  </a:schemeClr>
                </a:solidFill>
              </a:rPr>
              <a:t>overwritten</a:t>
            </a:r>
            <a:r>
              <a:rPr lang="sl-SI" dirty="0">
                <a:solidFill>
                  <a:schemeClr val="accent2">
                    <a:lumMod val="75000"/>
                  </a:schemeClr>
                </a:solidFill>
              </a:rPr>
              <a:t>"</a:t>
            </a:r>
            <a:r>
              <a:rPr lang="sl-SI" dirty="0"/>
              <a:t> vrednost atributa </a:t>
            </a:r>
            <a:r>
              <a:rPr lang="sl-SI" dirty="0">
                <a:solidFill>
                  <a:schemeClr val="accent2">
                    <a:lumMod val="75000"/>
                  </a:schemeClr>
                </a:solidFill>
              </a:rPr>
              <a:t>@rend </a:t>
            </a:r>
          </a:p>
          <a:p>
            <a:pPr lvl="2"/>
            <a:r>
              <a:rPr lang="sl-SI" dirty="0"/>
              <a:t>Pri &lt;</a:t>
            </a:r>
            <a:r>
              <a:rPr lang="sl-SI" dirty="0" err="1">
                <a:solidFill>
                  <a:srgbClr val="4375C6"/>
                </a:solidFill>
              </a:rPr>
              <a:t>add</a:t>
            </a:r>
            <a:r>
              <a:rPr lang="sl-SI" dirty="0"/>
              <a:t>&gt; dodamo atribut </a:t>
            </a:r>
            <a:r>
              <a:rPr lang="sl-SI" dirty="0">
                <a:solidFill>
                  <a:schemeClr val="accent2">
                    <a:lumMod val="75000"/>
                  </a:schemeClr>
                </a:solidFill>
              </a:rPr>
              <a:t>@place </a:t>
            </a:r>
            <a:r>
              <a:rPr lang="sl-SI" dirty="0"/>
              <a:t>za beleženje mesta, kjer je bilo besedilo dodano</a:t>
            </a:r>
          </a:p>
          <a:p>
            <a:pPr marL="914400" lvl="2" indent="0">
              <a:buNone/>
            </a:pPr>
            <a:endParaRPr lang="sl-SI" dirty="0"/>
          </a:p>
          <a:p>
            <a:pPr lvl="1"/>
            <a:r>
              <a:rPr lang="sl-SI" sz="3000" dirty="0"/>
              <a:t>Opombe</a:t>
            </a:r>
            <a:endParaRPr lang="sl-SI" dirty="0"/>
          </a:p>
          <a:p>
            <a:pPr lvl="1"/>
            <a:r>
              <a:rPr lang="sl-SI" dirty="0"/>
              <a:t>&lt;</a:t>
            </a:r>
            <a:r>
              <a:rPr lang="sl-SI" dirty="0">
                <a:solidFill>
                  <a:srgbClr val="4375C6"/>
                </a:solidFill>
              </a:rPr>
              <a:t>note</a:t>
            </a:r>
            <a:r>
              <a:rPr lang="sl-SI" dirty="0"/>
              <a:t>&gt; je na voljo za kodiranje opomb, ne glede na to, ali so že prisotne v besedilu kopije ali jih posreduje označevalec. Opomba je vsak komentar v besedilu, ki je na nek način označen kot izven glavnega toka besedila. Vse opombe morajo biti označene z isto značko &lt;note&gt;, ne glede na to, ali se pojavljajo kot opombe v glavnem besedilnem polju, na dnu strani, na koncu poglavja ali zvezka, na robu ali na katerem drugem mestu.</a:t>
            </a:r>
          </a:p>
          <a:p>
            <a:pPr lvl="2"/>
            <a:r>
              <a:rPr lang="sl-SI" dirty="0"/>
              <a:t>Za označevanje lokacije opombe se uporabi atribut </a:t>
            </a:r>
            <a:r>
              <a:rPr lang="sl-SI" sz="2100" dirty="0">
                <a:solidFill>
                  <a:schemeClr val="accent2">
                    <a:lumMod val="75000"/>
                  </a:schemeClr>
                </a:solidFill>
              </a:rPr>
              <a:t>@place</a:t>
            </a:r>
          </a:p>
          <a:p>
            <a:pPr lvl="2"/>
            <a:r>
              <a:rPr lang="sl-SI" dirty="0"/>
              <a:t>Za razlikovanje med opombami se uporablja atribut </a:t>
            </a:r>
            <a:r>
              <a:rPr lang="sl-SI" sz="2100" dirty="0">
                <a:solidFill>
                  <a:schemeClr val="accent2">
                    <a:lumMod val="75000"/>
                  </a:schemeClr>
                </a:solidFill>
              </a:rPr>
              <a:t>@type</a:t>
            </a:r>
          </a:p>
          <a:p>
            <a:pPr lvl="2"/>
            <a:r>
              <a:rPr lang="sl-SI" dirty="0"/>
              <a:t>V atributu </a:t>
            </a:r>
            <a:r>
              <a:rPr lang="sl-SI" sz="2100" dirty="0">
                <a:solidFill>
                  <a:schemeClr val="accent2">
                    <a:lumMod val="75000"/>
                  </a:schemeClr>
                </a:solidFill>
              </a:rPr>
              <a:t>@resp </a:t>
            </a:r>
            <a:r>
              <a:rPr lang="sl-SI" dirty="0"/>
              <a:t>je mogoče identificirati odgovornost za vsebino opombe</a:t>
            </a:r>
          </a:p>
          <a:p>
            <a:endParaRPr lang="sl-SI" dirty="0"/>
          </a:p>
        </p:txBody>
      </p:sp>
    </p:spTree>
    <p:extLst>
      <p:ext uri="{BB962C8B-B14F-4D97-AF65-F5344CB8AC3E}">
        <p14:creationId xmlns:p14="http://schemas.microsoft.com/office/powerpoint/2010/main" val="3564250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A8C139-93F3-BFD2-7F8B-AC3FD99B4900}"/>
              </a:ext>
            </a:extLst>
          </p:cNvPr>
          <p:cNvPicPr>
            <a:picLocks noChangeAspect="1"/>
          </p:cNvPicPr>
          <p:nvPr/>
        </p:nvPicPr>
        <p:blipFill>
          <a:blip r:embed="rId2"/>
          <a:stretch>
            <a:fillRect/>
          </a:stretch>
        </p:blipFill>
        <p:spPr>
          <a:xfrm>
            <a:off x="1164004" y="2069163"/>
            <a:ext cx="9863992" cy="2719673"/>
          </a:xfrm>
          <a:prstGeom prst="rect">
            <a:avLst/>
          </a:prstGeom>
        </p:spPr>
      </p:pic>
      <p:sp>
        <p:nvSpPr>
          <p:cNvPr id="13" name="Title 1">
            <a:extLst>
              <a:ext uri="{FF2B5EF4-FFF2-40B4-BE49-F238E27FC236}">
                <a16:creationId xmlns:a16="http://schemas.microsoft.com/office/drawing/2014/main" id="{64699CAD-5BFF-D3F9-54D0-9206D214B5E5}"/>
              </a:ext>
            </a:extLst>
          </p:cNvPr>
          <p:cNvSpPr>
            <a:spLocks noGrp="1"/>
          </p:cNvSpPr>
          <p:nvPr>
            <p:ph type="title"/>
          </p:nvPr>
        </p:nvSpPr>
        <p:spPr/>
        <p:txBody>
          <a:bodyPr/>
          <a:lstStyle/>
          <a:p>
            <a:r>
              <a:rPr lang="sl-SI" dirty="0"/>
              <a:t>2. Primer – TEI &lt;</a:t>
            </a:r>
            <a:r>
              <a:rPr lang="sl-SI" dirty="0" err="1"/>
              <a:t>choice</a:t>
            </a:r>
            <a:r>
              <a:rPr lang="sl-SI" dirty="0"/>
              <a:t>&gt; | &lt;</a:t>
            </a:r>
            <a:r>
              <a:rPr lang="sl-SI" dirty="0" err="1"/>
              <a:t>abbr</a:t>
            </a:r>
            <a:r>
              <a:rPr lang="sl-SI" dirty="0"/>
              <a:t>&gt; | &lt;</a:t>
            </a:r>
            <a:r>
              <a:rPr lang="sl-SI" dirty="0" err="1"/>
              <a:t>expan</a:t>
            </a:r>
            <a:r>
              <a:rPr lang="sl-SI" dirty="0"/>
              <a:t>&gt;</a:t>
            </a:r>
          </a:p>
        </p:txBody>
      </p:sp>
    </p:spTree>
    <p:extLst>
      <p:ext uri="{BB962C8B-B14F-4D97-AF65-F5344CB8AC3E}">
        <p14:creationId xmlns:p14="http://schemas.microsoft.com/office/powerpoint/2010/main" val="2502140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7FF9-BDC8-C302-0211-1AF10CFBCD37}"/>
              </a:ext>
            </a:extLst>
          </p:cNvPr>
          <p:cNvSpPr>
            <a:spLocks noGrp="1"/>
          </p:cNvSpPr>
          <p:nvPr>
            <p:ph type="title"/>
          </p:nvPr>
        </p:nvSpPr>
        <p:spPr/>
        <p:txBody>
          <a:bodyPr/>
          <a:lstStyle/>
          <a:p>
            <a:r>
              <a:rPr lang="sl-SI" dirty="0"/>
              <a:t>2. Primer – TEI &lt;</a:t>
            </a:r>
            <a:r>
              <a:rPr lang="sl-SI" dirty="0" err="1"/>
              <a:t>choice</a:t>
            </a:r>
            <a:r>
              <a:rPr lang="sl-SI" dirty="0"/>
              <a:t>&gt; | &lt;</a:t>
            </a:r>
            <a:r>
              <a:rPr lang="sl-SI" dirty="0" err="1"/>
              <a:t>abbr</a:t>
            </a:r>
            <a:r>
              <a:rPr lang="sl-SI" dirty="0"/>
              <a:t>&gt; | &lt;</a:t>
            </a:r>
            <a:r>
              <a:rPr lang="sl-SI" dirty="0" err="1"/>
              <a:t>expan</a:t>
            </a:r>
            <a:r>
              <a:rPr lang="sl-SI" dirty="0"/>
              <a:t>&gt;</a:t>
            </a:r>
          </a:p>
        </p:txBody>
      </p:sp>
      <p:pic>
        <p:nvPicPr>
          <p:cNvPr id="4" name="Content Placeholder 3">
            <a:extLst>
              <a:ext uri="{FF2B5EF4-FFF2-40B4-BE49-F238E27FC236}">
                <a16:creationId xmlns:a16="http://schemas.microsoft.com/office/drawing/2014/main" id="{AED80DE0-C9EE-366A-8062-3F5BB76E4762}"/>
              </a:ext>
            </a:extLst>
          </p:cNvPr>
          <p:cNvPicPr>
            <a:picLocks noGrp="1" noChangeAspect="1"/>
          </p:cNvPicPr>
          <p:nvPr>
            <p:ph idx="1"/>
          </p:nvPr>
        </p:nvPicPr>
        <p:blipFill>
          <a:blip r:embed="rId2"/>
          <a:stretch>
            <a:fillRect/>
          </a:stretch>
        </p:blipFill>
        <p:spPr>
          <a:xfrm>
            <a:off x="1214382" y="2251213"/>
            <a:ext cx="9763235" cy="2355574"/>
          </a:xfrm>
          <a:prstGeom prst="rect">
            <a:avLst/>
          </a:prstGeom>
        </p:spPr>
      </p:pic>
    </p:spTree>
    <p:extLst>
      <p:ext uri="{BB962C8B-B14F-4D97-AF65-F5344CB8AC3E}">
        <p14:creationId xmlns:p14="http://schemas.microsoft.com/office/powerpoint/2010/main" val="2869921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BF23-149E-9835-22FF-91761BF67363}"/>
              </a:ext>
            </a:extLst>
          </p:cNvPr>
          <p:cNvSpPr>
            <a:spLocks noGrp="1"/>
          </p:cNvSpPr>
          <p:nvPr>
            <p:ph type="title"/>
          </p:nvPr>
        </p:nvSpPr>
        <p:spPr/>
        <p:txBody>
          <a:bodyPr/>
          <a:lstStyle/>
          <a:p>
            <a:r>
              <a:rPr lang="sl-SI" dirty="0"/>
              <a:t>TEI &lt;</a:t>
            </a:r>
            <a:r>
              <a:rPr lang="sl-SI" dirty="0" err="1">
                <a:solidFill>
                  <a:srgbClr val="4375C6"/>
                </a:solidFill>
              </a:rPr>
              <a:t>choice</a:t>
            </a:r>
            <a:r>
              <a:rPr lang="sl-SI" dirty="0"/>
              <a:t>&gt; | &lt;</a:t>
            </a:r>
            <a:r>
              <a:rPr lang="sl-SI" dirty="0" err="1">
                <a:solidFill>
                  <a:srgbClr val="4375C6"/>
                </a:solidFill>
              </a:rPr>
              <a:t>abbr</a:t>
            </a:r>
            <a:r>
              <a:rPr lang="sl-SI" dirty="0"/>
              <a:t>&gt; | &lt;</a:t>
            </a:r>
            <a:r>
              <a:rPr lang="sl-SI" dirty="0" err="1">
                <a:solidFill>
                  <a:srgbClr val="4375C6"/>
                </a:solidFill>
              </a:rPr>
              <a:t>expan</a:t>
            </a:r>
            <a:r>
              <a:rPr lang="sl-SI" dirty="0"/>
              <a:t>&gt;</a:t>
            </a:r>
          </a:p>
        </p:txBody>
      </p:sp>
      <p:sp>
        <p:nvSpPr>
          <p:cNvPr id="3" name="Content Placeholder 2">
            <a:extLst>
              <a:ext uri="{FF2B5EF4-FFF2-40B4-BE49-F238E27FC236}">
                <a16:creationId xmlns:a16="http://schemas.microsoft.com/office/drawing/2014/main" id="{AFDFE19D-ED8D-260A-2D5C-2CD08190063A}"/>
              </a:ext>
            </a:extLst>
          </p:cNvPr>
          <p:cNvSpPr>
            <a:spLocks noGrp="1"/>
          </p:cNvSpPr>
          <p:nvPr>
            <p:ph idx="1"/>
          </p:nvPr>
        </p:nvSpPr>
        <p:spPr>
          <a:xfrm>
            <a:off x="838200" y="1600200"/>
            <a:ext cx="10515600" cy="4576763"/>
          </a:xfrm>
        </p:spPr>
        <p:txBody>
          <a:bodyPr>
            <a:normAutofit fontScale="85000" lnSpcReduction="10000"/>
          </a:bodyPr>
          <a:lstStyle/>
          <a:p>
            <a:r>
              <a:rPr lang="sl-SI" dirty="0"/>
              <a:t>Včasih je zaželeno označiti okrajšave v besedilu kopije, bodisi da se zanje sproži posebna obdelava, da se poda celotna oblika skrajšane besede ali besedne zveze ali da se omogočijo različne možne razširitve okrajšave. Okrajšave se lahko prepišejo tako, kot so, ali razširjene; lahko ostanejo neoznačeni ali označeni s temi oznakami</a:t>
            </a:r>
          </a:p>
          <a:p>
            <a:r>
              <a:rPr lang="sl-SI" dirty="0"/>
              <a:t>&lt;</a:t>
            </a:r>
            <a:r>
              <a:rPr lang="sl-SI" dirty="0" err="1">
                <a:solidFill>
                  <a:srgbClr val="4375C6"/>
                </a:solidFill>
              </a:rPr>
              <a:t>abbr</a:t>
            </a:r>
            <a:r>
              <a:rPr lang="sl-SI" dirty="0"/>
              <a:t>&gt; vsebuje kakršno koli kratico</a:t>
            </a:r>
          </a:p>
          <a:p>
            <a:pPr lvl="1"/>
            <a:r>
              <a:rPr lang="sl-SI" dirty="0"/>
              <a:t>Atribut </a:t>
            </a:r>
            <a:r>
              <a:rPr lang="sl-SI" dirty="0">
                <a:solidFill>
                  <a:schemeClr val="accent2">
                    <a:lumMod val="75000"/>
                  </a:schemeClr>
                </a:solidFill>
              </a:rPr>
              <a:t>@type</a:t>
            </a:r>
            <a:r>
              <a:rPr lang="sl-SI" dirty="0"/>
              <a:t> se lahko uporablja za razlikovanje vrst okrajšav</a:t>
            </a:r>
          </a:p>
          <a:p>
            <a:r>
              <a:rPr lang="sl-SI" dirty="0"/>
              <a:t>&lt;</a:t>
            </a:r>
            <a:r>
              <a:rPr lang="sl-SI" dirty="0" err="1">
                <a:solidFill>
                  <a:srgbClr val="4375C6"/>
                </a:solidFill>
              </a:rPr>
              <a:t>expan</a:t>
            </a:r>
            <a:r>
              <a:rPr lang="sl-SI" dirty="0"/>
              <a:t>&gt; vsebuje razširitev okrajšave</a:t>
            </a:r>
          </a:p>
          <a:p>
            <a:pPr lvl="1"/>
            <a:r>
              <a:rPr lang="sl-SI" dirty="0"/>
              <a:t>Se lahko uporabi za zapis, da je označevalec razširil okrajšavo (uredniška politika).</a:t>
            </a:r>
          </a:p>
          <a:p>
            <a:pPr lvl="1"/>
            <a:r>
              <a:rPr lang="sl-SI" dirty="0"/>
              <a:t>Mora vsebovati celotno okrajšavo.</a:t>
            </a:r>
          </a:p>
          <a:p>
            <a:pPr lvl="1"/>
            <a:r>
              <a:rPr lang="sl-SI" dirty="0"/>
              <a:t>Običajno je ta element kombiniran z &lt;</a:t>
            </a:r>
            <a:r>
              <a:rPr lang="sl-SI" dirty="0" err="1">
                <a:solidFill>
                  <a:srgbClr val="4375C6"/>
                </a:solidFill>
              </a:rPr>
              <a:t>abbr</a:t>
            </a:r>
            <a:r>
              <a:rPr lang="sl-SI" dirty="0"/>
              <a:t>&gt; elementom znotraj &lt;</a:t>
            </a:r>
            <a:r>
              <a:rPr lang="sl-SI" dirty="0" err="1">
                <a:solidFill>
                  <a:srgbClr val="4375C6"/>
                </a:solidFill>
              </a:rPr>
              <a:t>choice</a:t>
            </a:r>
            <a:r>
              <a:rPr lang="sl-SI" dirty="0"/>
              <a:t>&gt; elementa, zato, da se zapišeta okrajšava in njena razširitev.</a:t>
            </a:r>
          </a:p>
          <a:p>
            <a:r>
              <a:rPr lang="sl-SI" dirty="0"/>
              <a:t>&lt;</a:t>
            </a:r>
            <a:r>
              <a:rPr lang="sl-SI" dirty="0" err="1">
                <a:solidFill>
                  <a:srgbClr val="4375C6"/>
                </a:solidFill>
              </a:rPr>
              <a:t>choice</a:t>
            </a:r>
            <a:r>
              <a:rPr lang="sl-SI" dirty="0"/>
              <a:t>&gt; element združuje več alternativnih kodiranj za isto točko v besedilu</a:t>
            </a:r>
          </a:p>
          <a:p>
            <a:endParaRPr lang="sl-SI" dirty="0"/>
          </a:p>
        </p:txBody>
      </p:sp>
    </p:spTree>
    <p:extLst>
      <p:ext uri="{BB962C8B-B14F-4D97-AF65-F5344CB8AC3E}">
        <p14:creationId xmlns:p14="http://schemas.microsoft.com/office/powerpoint/2010/main" val="290499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58FE8-ECD1-C8ED-A149-6F097C0300C1}"/>
              </a:ext>
            </a:extLst>
          </p:cNvPr>
          <p:cNvSpPr>
            <a:spLocks noGrp="1"/>
          </p:cNvSpPr>
          <p:nvPr>
            <p:ph idx="1"/>
          </p:nvPr>
        </p:nvSpPr>
        <p:spPr>
          <a:xfrm>
            <a:off x="838200" y="1253331"/>
            <a:ext cx="10515600" cy="4351338"/>
          </a:xfrm>
        </p:spPr>
        <p:txBody>
          <a:bodyPr/>
          <a:lstStyle/>
          <a:p>
            <a:r>
              <a:rPr lang="sl-SI" dirty="0"/>
              <a:t>XML je berljiv za ljudi in stroje</a:t>
            </a:r>
          </a:p>
          <a:p>
            <a:r>
              <a:rPr lang="sl-SI" dirty="0"/>
              <a:t>Mogoče ga je ustvariti in urejati z enostavnimi urejevalniki besedil</a:t>
            </a:r>
          </a:p>
          <a:p>
            <a:r>
              <a:rPr lang="sl-SI" dirty="0"/>
              <a:t>Omogoča izmenjavo podatkov med različnimi sistemi in platformami</a:t>
            </a:r>
          </a:p>
          <a:p>
            <a:r>
              <a:rPr lang="sl-SI" dirty="0"/>
              <a:t>Je široko sprejet in standardiziran s strani </a:t>
            </a:r>
            <a:r>
              <a:rPr lang="sl-SI" dirty="0" err="1"/>
              <a:t>World</a:t>
            </a:r>
            <a:r>
              <a:rPr lang="sl-SI" dirty="0"/>
              <a:t> </a:t>
            </a:r>
            <a:r>
              <a:rPr lang="sl-SI" dirty="0" err="1"/>
              <a:t>Wide</a:t>
            </a:r>
            <a:r>
              <a:rPr lang="sl-SI" dirty="0"/>
              <a:t> </a:t>
            </a:r>
            <a:r>
              <a:rPr lang="sl-SI" dirty="0" err="1"/>
              <a:t>Web</a:t>
            </a:r>
            <a:r>
              <a:rPr lang="sl-SI" dirty="0"/>
              <a:t> </a:t>
            </a:r>
            <a:r>
              <a:rPr lang="sl-SI" dirty="0" err="1"/>
              <a:t>Consortium</a:t>
            </a:r>
            <a:r>
              <a:rPr lang="sl-SI" dirty="0"/>
              <a:t> (W3C)</a:t>
            </a:r>
          </a:p>
          <a:p>
            <a:r>
              <a:rPr lang="sl-SI" dirty="0"/>
              <a:t>XML omogoča uporabniku tudi ustvarjanje lastnih značk</a:t>
            </a:r>
          </a:p>
          <a:p>
            <a:pPr lvl="1"/>
            <a:r>
              <a:rPr lang="sl-SI" dirty="0"/>
              <a:t>Fleksibilnost pri definiranju podatkov</a:t>
            </a:r>
          </a:p>
        </p:txBody>
      </p:sp>
    </p:spTree>
    <p:extLst>
      <p:ext uri="{BB962C8B-B14F-4D97-AF65-F5344CB8AC3E}">
        <p14:creationId xmlns:p14="http://schemas.microsoft.com/office/powerpoint/2010/main" val="1093855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E5C7-91B5-57D5-A77E-0E040001CF2F}"/>
              </a:ext>
            </a:extLst>
          </p:cNvPr>
          <p:cNvSpPr>
            <a:spLocks noGrp="1"/>
          </p:cNvSpPr>
          <p:nvPr>
            <p:ph type="title"/>
          </p:nvPr>
        </p:nvSpPr>
        <p:spPr/>
        <p:txBody>
          <a:bodyPr/>
          <a:lstStyle/>
          <a:p>
            <a:r>
              <a:rPr lang="sl-SI" dirty="0"/>
              <a:t>3. Primer – </a:t>
            </a:r>
            <a:r>
              <a:rPr lang="sl-SI" dirty="0" err="1"/>
              <a:t>Foglarjeva</a:t>
            </a:r>
            <a:r>
              <a:rPr lang="sl-SI" dirty="0"/>
              <a:t> pesmarica</a:t>
            </a:r>
          </a:p>
        </p:txBody>
      </p:sp>
      <p:pic>
        <p:nvPicPr>
          <p:cNvPr id="5" name="Content Placeholder 4">
            <a:extLst>
              <a:ext uri="{FF2B5EF4-FFF2-40B4-BE49-F238E27FC236}">
                <a16:creationId xmlns:a16="http://schemas.microsoft.com/office/drawing/2014/main" id="{A132EA1F-B049-B3F8-5259-85B1498FEB64}"/>
              </a:ext>
            </a:extLst>
          </p:cNvPr>
          <p:cNvPicPr>
            <a:picLocks noGrp="1" noChangeAspect="1"/>
          </p:cNvPicPr>
          <p:nvPr>
            <p:ph idx="1"/>
          </p:nvPr>
        </p:nvPicPr>
        <p:blipFill>
          <a:blip r:embed="rId2"/>
          <a:stretch>
            <a:fillRect/>
          </a:stretch>
        </p:blipFill>
        <p:spPr>
          <a:xfrm>
            <a:off x="838200" y="2227586"/>
            <a:ext cx="5725104" cy="2791675"/>
          </a:xfrm>
        </p:spPr>
      </p:pic>
      <p:pic>
        <p:nvPicPr>
          <p:cNvPr id="9" name="Picture 8">
            <a:extLst>
              <a:ext uri="{FF2B5EF4-FFF2-40B4-BE49-F238E27FC236}">
                <a16:creationId xmlns:a16="http://schemas.microsoft.com/office/drawing/2014/main" id="{B896F6E6-3A23-5503-AEDD-232F0013868A}"/>
              </a:ext>
            </a:extLst>
          </p:cNvPr>
          <p:cNvPicPr>
            <a:picLocks noChangeAspect="1"/>
          </p:cNvPicPr>
          <p:nvPr/>
        </p:nvPicPr>
        <p:blipFill>
          <a:blip r:embed="rId3"/>
          <a:stretch>
            <a:fillRect/>
          </a:stretch>
        </p:blipFill>
        <p:spPr>
          <a:xfrm>
            <a:off x="6725783" y="2227586"/>
            <a:ext cx="4139961" cy="3374590"/>
          </a:xfrm>
          <a:prstGeom prst="rect">
            <a:avLst/>
          </a:prstGeom>
        </p:spPr>
      </p:pic>
    </p:spTree>
    <p:extLst>
      <p:ext uri="{BB962C8B-B14F-4D97-AF65-F5344CB8AC3E}">
        <p14:creationId xmlns:p14="http://schemas.microsoft.com/office/powerpoint/2010/main" val="46283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95A9D7-6BE7-3DEA-BDA5-9C198E22326D}"/>
              </a:ext>
            </a:extLst>
          </p:cNvPr>
          <p:cNvSpPr>
            <a:spLocks noGrp="1"/>
          </p:cNvSpPr>
          <p:nvPr>
            <p:ph type="title"/>
          </p:nvPr>
        </p:nvSpPr>
        <p:spPr/>
        <p:txBody>
          <a:bodyPr/>
          <a:lstStyle/>
          <a:p>
            <a:r>
              <a:rPr lang="sl-SI" dirty="0" err="1"/>
              <a:t>Regularizacija</a:t>
            </a:r>
            <a:r>
              <a:rPr lang="sl-SI" dirty="0"/>
              <a:t> in normalizacija TEI &lt;</a:t>
            </a:r>
            <a:r>
              <a:rPr lang="sl-SI" dirty="0" err="1"/>
              <a:t>orig</a:t>
            </a:r>
            <a:r>
              <a:rPr lang="sl-SI" dirty="0"/>
              <a:t>&gt; | &lt;reg&gt; | </a:t>
            </a:r>
            <a:r>
              <a:rPr lang="sl-SI" dirty="0" err="1"/>
              <a:t>lg</a:t>
            </a:r>
            <a:endParaRPr lang="sl-SI" dirty="0"/>
          </a:p>
        </p:txBody>
      </p:sp>
      <p:sp>
        <p:nvSpPr>
          <p:cNvPr id="3" name="Content Placeholder 2">
            <a:extLst>
              <a:ext uri="{FF2B5EF4-FFF2-40B4-BE49-F238E27FC236}">
                <a16:creationId xmlns:a16="http://schemas.microsoft.com/office/drawing/2014/main" id="{55F020ED-D6F1-815E-CEFA-6F327DF78073}"/>
              </a:ext>
            </a:extLst>
          </p:cNvPr>
          <p:cNvSpPr>
            <a:spLocks noGrp="1"/>
          </p:cNvSpPr>
          <p:nvPr>
            <p:ph idx="1"/>
          </p:nvPr>
        </p:nvSpPr>
        <p:spPr/>
        <p:txBody>
          <a:bodyPr/>
          <a:lstStyle/>
          <a:p>
            <a:r>
              <a:rPr lang="sl-SI" dirty="0"/>
              <a:t>Kadar izvirno besedilo v veliki meri uporablja variantne oblike ali nestandardno črkovanje, je morda zaželeno iz več razlogov, da se ga uredi: to je, da se zagotovijo „standardne“ ali „urejene“ oblike, enakovredne nestandardnim oblikam. </a:t>
            </a:r>
          </a:p>
          <a:p>
            <a:r>
              <a:rPr lang="sl-SI" dirty="0"/>
              <a:t>&lt;</a:t>
            </a:r>
            <a:r>
              <a:rPr lang="sl-SI" dirty="0" err="1">
                <a:solidFill>
                  <a:srgbClr val="4375C6"/>
                </a:solidFill>
              </a:rPr>
              <a:t>orig</a:t>
            </a:r>
            <a:r>
              <a:rPr lang="sl-SI" dirty="0"/>
              <a:t>&gt; element, ki označuje, da sledi zbirniku, in ne popravljeni različici (teksta)</a:t>
            </a:r>
          </a:p>
          <a:p>
            <a:r>
              <a:rPr lang="sl-SI" dirty="0"/>
              <a:t>&lt;</a:t>
            </a:r>
            <a:r>
              <a:rPr lang="sl-SI" dirty="0">
                <a:solidFill>
                  <a:srgbClr val="4375C6"/>
                </a:solidFill>
              </a:rPr>
              <a:t>reg</a:t>
            </a:r>
            <a:r>
              <a:rPr lang="sl-SI" dirty="0"/>
              <a:t>&gt; element, ki označuje popravljeno oziroma normalizirano različico (teksta)</a:t>
            </a:r>
          </a:p>
          <a:p>
            <a:endParaRPr lang="sl-SI" dirty="0"/>
          </a:p>
        </p:txBody>
      </p:sp>
      <p:pic>
        <p:nvPicPr>
          <p:cNvPr id="6" name="Picture 5">
            <a:extLst>
              <a:ext uri="{FF2B5EF4-FFF2-40B4-BE49-F238E27FC236}">
                <a16:creationId xmlns:a16="http://schemas.microsoft.com/office/drawing/2014/main" id="{1952F8ED-EFAB-910B-76F3-929AB56D62C8}"/>
              </a:ext>
            </a:extLst>
          </p:cNvPr>
          <p:cNvPicPr>
            <a:picLocks noChangeAspect="1"/>
          </p:cNvPicPr>
          <p:nvPr/>
        </p:nvPicPr>
        <p:blipFill rotWithShape="1">
          <a:blip r:embed="rId2"/>
          <a:srcRect l="14718" t="30006" r="6537" b="29644"/>
          <a:stretch/>
        </p:blipFill>
        <p:spPr>
          <a:xfrm>
            <a:off x="6281531" y="4923645"/>
            <a:ext cx="3756991" cy="1569230"/>
          </a:xfrm>
          <a:prstGeom prst="rect">
            <a:avLst/>
          </a:prstGeom>
        </p:spPr>
      </p:pic>
    </p:spTree>
    <p:extLst>
      <p:ext uri="{BB962C8B-B14F-4D97-AF65-F5344CB8AC3E}">
        <p14:creationId xmlns:p14="http://schemas.microsoft.com/office/powerpoint/2010/main" val="215263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95A9D7-6BE7-3DEA-BDA5-9C198E22326D}"/>
              </a:ext>
            </a:extLst>
          </p:cNvPr>
          <p:cNvSpPr>
            <a:spLocks noGrp="1"/>
          </p:cNvSpPr>
          <p:nvPr>
            <p:ph type="title"/>
          </p:nvPr>
        </p:nvSpPr>
        <p:spPr/>
        <p:txBody>
          <a:bodyPr/>
          <a:lstStyle/>
          <a:p>
            <a:r>
              <a:rPr lang="sl-SI" dirty="0"/>
              <a:t>Popravki - TEI &lt;</a:t>
            </a:r>
            <a:r>
              <a:rPr lang="sl-SI" dirty="0" err="1"/>
              <a:t>sic</a:t>
            </a:r>
            <a:r>
              <a:rPr lang="sl-SI" dirty="0"/>
              <a:t>&gt; | &lt;</a:t>
            </a:r>
            <a:r>
              <a:rPr lang="sl-SI" dirty="0" err="1"/>
              <a:t>corr</a:t>
            </a:r>
            <a:r>
              <a:rPr lang="sl-SI" dirty="0"/>
              <a:t>&gt; | </a:t>
            </a:r>
            <a:r>
              <a:rPr lang="sl-SI" dirty="0" err="1"/>
              <a:t>lg</a:t>
            </a:r>
            <a:endParaRPr lang="sl-SI" dirty="0"/>
          </a:p>
        </p:txBody>
      </p:sp>
      <p:sp>
        <p:nvSpPr>
          <p:cNvPr id="3" name="Content Placeholder 2">
            <a:extLst>
              <a:ext uri="{FF2B5EF4-FFF2-40B4-BE49-F238E27FC236}">
                <a16:creationId xmlns:a16="http://schemas.microsoft.com/office/drawing/2014/main" id="{55F020ED-D6F1-815E-CEFA-6F327DF78073}"/>
              </a:ext>
            </a:extLst>
          </p:cNvPr>
          <p:cNvSpPr>
            <a:spLocks noGrp="1"/>
          </p:cNvSpPr>
          <p:nvPr>
            <p:ph idx="1"/>
          </p:nvPr>
        </p:nvSpPr>
        <p:spPr>
          <a:xfrm>
            <a:off x="838200" y="1458639"/>
            <a:ext cx="10515600" cy="4351338"/>
          </a:xfrm>
        </p:spPr>
        <p:txBody>
          <a:bodyPr>
            <a:normAutofit/>
          </a:bodyPr>
          <a:lstStyle/>
          <a:p>
            <a:r>
              <a:rPr lang="sl-SI" dirty="0"/>
              <a:t>Odvisno od namena prepisa se lahko očitne napake prepišejo takoj, popravijo tiho, izrecno označijo ali izrecno popravijo. Označevalec, ki se drži bolj eksplicitne prakse, bi rad vsaj opozoril na napake, uredniške popravke ali oboje. Za to se uporabljata elementa &lt;</a:t>
            </a:r>
            <a:r>
              <a:rPr lang="sl-SI" dirty="0" err="1">
                <a:solidFill>
                  <a:srgbClr val="4375C6"/>
                </a:solidFill>
              </a:rPr>
              <a:t>sic</a:t>
            </a:r>
            <a:r>
              <a:rPr lang="sl-SI" dirty="0"/>
              <a:t>&gt; in &lt;</a:t>
            </a:r>
            <a:r>
              <a:rPr lang="sl-SI" dirty="0" err="1">
                <a:solidFill>
                  <a:srgbClr val="4375C6"/>
                </a:solidFill>
              </a:rPr>
              <a:t>corr</a:t>
            </a:r>
            <a:r>
              <a:rPr lang="sl-SI" dirty="0"/>
              <a:t>&gt; </a:t>
            </a:r>
          </a:p>
          <a:p>
            <a:pPr lvl="1"/>
            <a:r>
              <a:rPr lang="sl-SI" dirty="0"/>
              <a:t>&lt;</a:t>
            </a:r>
            <a:r>
              <a:rPr lang="sl-SI" dirty="0" err="1">
                <a:solidFill>
                  <a:srgbClr val="4375C6"/>
                </a:solidFill>
              </a:rPr>
              <a:t>sic</a:t>
            </a:r>
            <a:r>
              <a:rPr lang="sl-SI" dirty="0"/>
              <a:t>&gt; element, ki vsebuje reproducirano besedilo, čeprav očitno napačno ali netočno</a:t>
            </a:r>
          </a:p>
          <a:p>
            <a:pPr lvl="1"/>
            <a:r>
              <a:rPr lang="sl-SI" dirty="0"/>
              <a:t>&lt;</a:t>
            </a:r>
            <a:r>
              <a:rPr lang="sl-SI" dirty="0" err="1">
                <a:solidFill>
                  <a:srgbClr val="4375C6"/>
                </a:solidFill>
              </a:rPr>
              <a:t>corr</a:t>
            </a:r>
            <a:r>
              <a:rPr lang="sl-SI" dirty="0"/>
              <a:t>&gt; element, ki vsebuje pravilno obliko zapisa, ki je v besedilu izvoda očitno napačna</a:t>
            </a:r>
          </a:p>
          <a:p>
            <a:pPr lvl="1"/>
            <a:r>
              <a:rPr lang="sl-SI" dirty="0"/>
              <a:t>Oba elementa sta lahko združena znotraj &lt;</a:t>
            </a:r>
            <a:r>
              <a:rPr lang="sl-SI" dirty="0" err="1">
                <a:solidFill>
                  <a:srgbClr val="4375C6"/>
                </a:solidFill>
              </a:rPr>
              <a:t>choice</a:t>
            </a:r>
            <a:r>
              <a:rPr lang="sl-SI" dirty="0"/>
              <a:t>&gt; elementa</a:t>
            </a:r>
          </a:p>
        </p:txBody>
      </p:sp>
    </p:spTree>
    <p:extLst>
      <p:ext uri="{BB962C8B-B14F-4D97-AF65-F5344CB8AC3E}">
        <p14:creationId xmlns:p14="http://schemas.microsoft.com/office/powerpoint/2010/main" val="2464271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95A9D7-6BE7-3DEA-BDA5-9C198E22326D}"/>
              </a:ext>
            </a:extLst>
          </p:cNvPr>
          <p:cNvSpPr>
            <a:spLocks noGrp="1"/>
          </p:cNvSpPr>
          <p:nvPr>
            <p:ph type="title"/>
          </p:nvPr>
        </p:nvSpPr>
        <p:spPr/>
        <p:txBody>
          <a:bodyPr/>
          <a:lstStyle/>
          <a:p>
            <a:r>
              <a:rPr lang="sl-SI" dirty="0"/>
              <a:t>refren - TEI &lt;</a:t>
            </a:r>
            <a:r>
              <a:rPr lang="sl-SI" dirty="0" err="1">
                <a:solidFill>
                  <a:srgbClr val="4375C6"/>
                </a:solidFill>
              </a:rPr>
              <a:t>sic</a:t>
            </a:r>
            <a:r>
              <a:rPr lang="sl-SI" dirty="0"/>
              <a:t>&gt; | &lt;</a:t>
            </a:r>
            <a:r>
              <a:rPr lang="sl-SI" dirty="0" err="1">
                <a:solidFill>
                  <a:srgbClr val="4375C6"/>
                </a:solidFill>
              </a:rPr>
              <a:t>corr</a:t>
            </a:r>
            <a:r>
              <a:rPr lang="sl-SI" dirty="0"/>
              <a:t>&gt; | </a:t>
            </a:r>
            <a:r>
              <a:rPr lang="sl-SI" dirty="0" err="1">
                <a:solidFill>
                  <a:srgbClr val="4375C6"/>
                </a:solidFill>
              </a:rPr>
              <a:t>lg</a:t>
            </a:r>
            <a:endParaRPr lang="sl-SI" dirty="0">
              <a:solidFill>
                <a:srgbClr val="4375C6"/>
              </a:solidFill>
            </a:endParaRPr>
          </a:p>
        </p:txBody>
      </p:sp>
      <p:sp>
        <p:nvSpPr>
          <p:cNvPr id="3" name="Content Placeholder 2">
            <a:extLst>
              <a:ext uri="{FF2B5EF4-FFF2-40B4-BE49-F238E27FC236}">
                <a16:creationId xmlns:a16="http://schemas.microsoft.com/office/drawing/2014/main" id="{55F020ED-D6F1-815E-CEFA-6F327DF78073}"/>
              </a:ext>
            </a:extLst>
          </p:cNvPr>
          <p:cNvSpPr>
            <a:spLocks noGrp="1"/>
          </p:cNvSpPr>
          <p:nvPr>
            <p:ph idx="1"/>
          </p:nvPr>
        </p:nvSpPr>
        <p:spPr>
          <a:xfrm>
            <a:off x="838200" y="1816448"/>
            <a:ext cx="10515600" cy="4351338"/>
          </a:xfrm>
        </p:spPr>
        <p:txBody>
          <a:bodyPr>
            <a:normAutofit/>
          </a:bodyPr>
          <a:lstStyle/>
          <a:p>
            <a:r>
              <a:rPr lang="sl-SI" dirty="0"/>
              <a:t>V našem primeru imamo na koncu tudi označen refren znotraj elementa &lt;</a:t>
            </a:r>
            <a:r>
              <a:rPr lang="sl-SI" dirty="0" err="1">
                <a:solidFill>
                  <a:srgbClr val="4375C6"/>
                </a:solidFill>
              </a:rPr>
              <a:t>lg</a:t>
            </a:r>
            <a:r>
              <a:rPr lang="sl-SI" dirty="0"/>
              <a:t>&gt;, ki ima atribut </a:t>
            </a:r>
            <a:r>
              <a:rPr lang="sl-SI" dirty="0">
                <a:solidFill>
                  <a:schemeClr val="accent2">
                    <a:lumMod val="75000"/>
                  </a:schemeClr>
                </a:solidFill>
              </a:rPr>
              <a:t>@type </a:t>
            </a:r>
            <a:r>
              <a:rPr lang="sl-SI" dirty="0"/>
              <a:t>z vrednostjo </a:t>
            </a:r>
            <a:r>
              <a:rPr lang="sl-SI" dirty="0">
                <a:solidFill>
                  <a:schemeClr val="accent2">
                    <a:lumMod val="75000"/>
                  </a:schemeClr>
                </a:solidFill>
              </a:rPr>
              <a:t>"</a:t>
            </a:r>
            <a:r>
              <a:rPr lang="sl-SI" dirty="0" err="1">
                <a:solidFill>
                  <a:schemeClr val="accent2">
                    <a:lumMod val="75000"/>
                  </a:schemeClr>
                </a:solidFill>
              </a:rPr>
              <a:t>refrain</a:t>
            </a:r>
            <a:r>
              <a:rPr lang="sl-SI" dirty="0">
                <a:solidFill>
                  <a:schemeClr val="accent2">
                    <a:lumMod val="75000"/>
                  </a:schemeClr>
                </a:solidFill>
              </a:rPr>
              <a:t>"</a:t>
            </a:r>
          </a:p>
          <a:p>
            <a:endParaRPr lang="sl-SI" dirty="0"/>
          </a:p>
        </p:txBody>
      </p:sp>
      <p:pic>
        <p:nvPicPr>
          <p:cNvPr id="5" name="Picture 4">
            <a:extLst>
              <a:ext uri="{FF2B5EF4-FFF2-40B4-BE49-F238E27FC236}">
                <a16:creationId xmlns:a16="http://schemas.microsoft.com/office/drawing/2014/main" id="{D064F1FC-046A-1174-4FE8-46D59F950CE7}"/>
              </a:ext>
            </a:extLst>
          </p:cNvPr>
          <p:cNvPicPr>
            <a:picLocks noChangeAspect="1"/>
          </p:cNvPicPr>
          <p:nvPr/>
        </p:nvPicPr>
        <p:blipFill rotWithShape="1">
          <a:blip r:embed="rId2"/>
          <a:srcRect l="7762" t="75952" r="36934" b="6433"/>
          <a:stretch/>
        </p:blipFill>
        <p:spPr>
          <a:xfrm>
            <a:off x="6096000" y="4183816"/>
            <a:ext cx="3435133" cy="891931"/>
          </a:xfrm>
          <a:prstGeom prst="rect">
            <a:avLst/>
          </a:prstGeom>
        </p:spPr>
      </p:pic>
      <p:pic>
        <p:nvPicPr>
          <p:cNvPr id="6" name="Picture 5">
            <a:extLst>
              <a:ext uri="{FF2B5EF4-FFF2-40B4-BE49-F238E27FC236}">
                <a16:creationId xmlns:a16="http://schemas.microsoft.com/office/drawing/2014/main" id="{C25ED7E5-4437-3DDF-5D38-F6622666B9E9}"/>
              </a:ext>
            </a:extLst>
          </p:cNvPr>
          <p:cNvPicPr>
            <a:picLocks noChangeAspect="1"/>
          </p:cNvPicPr>
          <p:nvPr/>
        </p:nvPicPr>
        <p:blipFill>
          <a:blip r:embed="rId3"/>
          <a:stretch>
            <a:fillRect/>
          </a:stretch>
        </p:blipFill>
        <p:spPr>
          <a:xfrm>
            <a:off x="1080327" y="2904490"/>
            <a:ext cx="3982006" cy="733527"/>
          </a:xfrm>
          <a:prstGeom prst="rect">
            <a:avLst/>
          </a:prstGeom>
        </p:spPr>
      </p:pic>
      <p:pic>
        <p:nvPicPr>
          <p:cNvPr id="8" name="Picture 7">
            <a:extLst>
              <a:ext uri="{FF2B5EF4-FFF2-40B4-BE49-F238E27FC236}">
                <a16:creationId xmlns:a16="http://schemas.microsoft.com/office/drawing/2014/main" id="{7CA9034C-6842-3147-0600-F98A7C6D619F}"/>
              </a:ext>
            </a:extLst>
          </p:cNvPr>
          <p:cNvPicPr>
            <a:picLocks noChangeAspect="1"/>
          </p:cNvPicPr>
          <p:nvPr/>
        </p:nvPicPr>
        <p:blipFill>
          <a:blip r:embed="rId4"/>
          <a:stretch>
            <a:fillRect/>
          </a:stretch>
        </p:blipFill>
        <p:spPr>
          <a:xfrm>
            <a:off x="1585222" y="4317031"/>
            <a:ext cx="2972215" cy="390580"/>
          </a:xfrm>
          <a:prstGeom prst="rect">
            <a:avLst/>
          </a:prstGeom>
        </p:spPr>
      </p:pic>
      <p:pic>
        <p:nvPicPr>
          <p:cNvPr id="10" name="Picture 9">
            <a:extLst>
              <a:ext uri="{FF2B5EF4-FFF2-40B4-BE49-F238E27FC236}">
                <a16:creationId xmlns:a16="http://schemas.microsoft.com/office/drawing/2014/main" id="{45B7EB66-314F-6A56-E82D-F3B940E5582B}"/>
              </a:ext>
            </a:extLst>
          </p:cNvPr>
          <p:cNvPicPr>
            <a:picLocks noChangeAspect="1"/>
          </p:cNvPicPr>
          <p:nvPr/>
        </p:nvPicPr>
        <p:blipFill>
          <a:blip r:embed="rId5"/>
          <a:stretch>
            <a:fillRect/>
          </a:stretch>
        </p:blipFill>
        <p:spPr>
          <a:xfrm>
            <a:off x="6096000" y="2904490"/>
            <a:ext cx="3902767" cy="1083216"/>
          </a:xfrm>
          <a:prstGeom prst="rect">
            <a:avLst/>
          </a:prstGeom>
        </p:spPr>
      </p:pic>
    </p:spTree>
    <p:extLst>
      <p:ext uri="{BB962C8B-B14F-4D97-AF65-F5344CB8AC3E}">
        <p14:creationId xmlns:p14="http://schemas.microsoft.com/office/powerpoint/2010/main" val="1540827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F392-79B6-2A8A-EB29-563844B7B59B}"/>
              </a:ext>
            </a:extLst>
          </p:cNvPr>
          <p:cNvSpPr>
            <a:spLocks noGrp="1"/>
          </p:cNvSpPr>
          <p:nvPr>
            <p:ph type="title"/>
          </p:nvPr>
        </p:nvSpPr>
        <p:spPr/>
        <p:txBody>
          <a:bodyPr/>
          <a:lstStyle/>
          <a:p>
            <a:r>
              <a:rPr lang="sl-SI" dirty="0"/>
              <a:t>Označevanje Pisma v TEI</a:t>
            </a:r>
          </a:p>
        </p:txBody>
      </p:sp>
      <p:sp>
        <p:nvSpPr>
          <p:cNvPr id="3" name="Content Placeholder 2">
            <a:extLst>
              <a:ext uri="{FF2B5EF4-FFF2-40B4-BE49-F238E27FC236}">
                <a16:creationId xmlns:a16="http://schemas.microsoft.com/office/drawing/2014/main" id="{B0F10EEA-0786-79CE-E3A5-58B3F257E85F}"/>
              </a:ext>
            </a:extLst>
          </p:cNvPr>
          <p:cNvSpPr>
            <a:spLocks noGrp="1"/>
          </p:cNvSpPr>
          <p:nvPr>
            <p:ph idx="1"/>
          </p:nvPr>
        </p:nvSpPr>
        <p:spPr/>
        <p:txBody>
          <a:bodyPr/>
          <a:lstStyle/>
          <a:p>
            <a:r>
              <a:rPr lang="sl-SI" dirty="0"/>
              <a:t>Pismo je besedilna struktura z dodatnimi značilnostmi, ki so edinstvene samo njim</a:t>
            </a:r>
          </a:p>
          <a:p>
            <a:r>
              <a:rPr lang="sl-SI" dirty="0"/>
              <a:t>Na voljo vsi elementi iz TEI modula za prozo</a:t>
            </a:r>
          </a:p>
          <a:p>
            <a:endParaRPr lang="sl-SI" dirty="0"/>
          </a:p>
        </p:txBody>
      </p:sp>
    </p:spTree>
    <p:extLst>
      <p:ext uri="{BB962C8B-B14F-4D97-AF65-F5344CB8AC3E}">
        <p14:creationId xmlns:p14="http://schemas.microsoft.com/office/powerpoint/2010/main" val="421702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809C-D834-1429-9455-CEB3B0988069}"/>
              </a:ext>
            </a:extLst>
          </p:cNvPr>
          <p:cNvSpPr>
            <a:spLocks noGrp="1"/>
          </p:cNvSpPr>
          <p:nvPr>
            <p:ph type="title"/>
          </p:nvPr>
        </p:nvSpPr>
        <p:spPr>
          <a:xfrm>
            <a:off x="838200" y="365126"/>
            <a:ext cx="10515600" cy="931660"/>
          </a:xfrm>
        </p:spPr>
        <p:txBody>
          <a:bodyPr/>
          <a:lstStyle/>
          <a:p>
            <a:r>
              <a:rPr lang="sl-SI" dirty="0"/>
              <a:t>Najpogostejši elementi pisma</a:t>
            </a:r>
          </a:p>
        </p:txBody>
      </p:sp>
      <p:sp>
        <p:nvSpPr>
          <p:cNvPr id="3" name="Content Placeholder 2">
            <a:extLst>
              <a:ext uri="{FF2B5EF4-FFF2-40B4-BE49-F238E27FC236}">
                <a16:creationId xmlns:a16="http://schemas.microsoft.com/office/drawing/2014/main" id="{A9E9726A-70A7-4CE2-45BA-38629E684E46}"/>
              </a:ext>
            </a:extLst>
          </p:cNvPr>
          <p:cNvSpPr>
            <a:spLocks noGrp="1"/>
          </p:cNvSpPr>
          <p:nvPr>
            <p:ph idx="1"/>
          </p:nvPr>
        </p:nvSpPr>
        <p:spPr>
          <a:xfrm>
            <a:off x="838200" y="1443239"/>
            <a:ext cx="10515600" cy="4351338"/>
          </a:xfrm>
        </p:spPr>
        <p:txBody>
          <a:bodyPr>
            <a:normAutofit fontScale="92500"/>
          </a:bodyPr>
          <a:lstStyle/>
          <a:p>
            <a:r>
              <a:rPr lang="sl-SI" dirty="0"/>
              <a:t>&lt;</a:t>
            </a:r>
            <a:r>
              <a:rPr lang="sl-SI" dirty="0" err="1">
                <a:solidFill>
                  <a:srgbClr val="4375C6"/>
                </a:solidFill>
              </a:rPr>
              <a:t>opener</a:t>
            </a:r>
            <a:r>
              <a:rPr lang="sl-SI" dirty="0"/>
              <a:t>&gt; združuje datumsko vrstico, avtorsko vrstico, pozdrav in podobne fraze, ki se pojavljajo kot uvod na začetku pisma</a:t>
            </a:r>
          </a:p>
          <a:p>
            <a:r>
              <a:rPr lang="sl-SI" dirty="0"/>
              <a:t>&lt;</a:t>
            </a:r>
            <a:r>
              <a:rPr lang="sl-SI" dirty="0" err="1">
                <a:solidFill>
                  <a:srgbClr val="4375C6"/>
                </a:solidFill>
              </a:rPr>
              <a:t>closer</a:t>
            </a:r>
            <a:r>
              <a:rPr lang="sl-SI" dirty="0"/>
              <a:t>&gt; združuje pozdrave, datume in podobne fraze, ki se pojavljajo kot zaključni elementi na koncu razdelka, zlasti pisma.</a:t>
            </a:r>
          </a:p>
          <a:p>
            <a:r>
              <a:rPr lang="sl-SI" dirty="0"/>
              <a:t>&lt;</a:t>
            </a:r>
            <a:r>
              <a:rPr lang="sl-SI" dirty="0" err="1">
                <a:solidFill>
                  <a:srgbClr val="4375C6"/>
                </a:solidFill>
              </a:rPr>
              <a:t>dateline</a:t>
            </a:r>
            <a:r>
              <a:rPr lang="sl-SI" dirty="0"/>
              <a:t>&gt;  vsebuje kratek opis kraja, datum, čas itd. izdelave pisma</a:t>
            </a:r>
          </a:p>
          <a:p>
            <a:r>
              <a:rPr lang="sl-SI" dirty="0"/>
              <a:t>&lt;</a:t>
            </a:r>
            <a:r>
              <a:rPr lang="sl-SI" dirty="0" err="1">
                <a:solidFill>
                  <a:srgbClr val="4375C6"/>
                </a:solidFill>
              </a:rPr>
              <a:t>salute</a:t>
            </a:r>
            <a:r>
              <a:rPr lang="sl-SI" dirty="0"/>
              <a:t>&gt; (pozdrav) vsebuje pozdrav ali pozdrav pred predgovorom, posvetilno poslanico ali drugo delitev besedila ali pozdrav v zaključku pisma, predgovora itd.</a:t>
            </a:r>
          </a:p>
          <a:p>
            <a:r>
              <a:rPr lang="sl-SI" dirty="0"/>
              <a:t>&lt;</a:t>
            </a:r>
            <a:r>
              <a:rPr lang="sl-SI" dirty="0" err="1">
                <a:solidFill>
                  <a:srgbClr val="4375C6"/>
                </a:solidFill>
              </a:rPr>
              <a:t>signed</a:t>
            </a:r>
            <a:r>
              <a:rPr lang="sl-SI" dirty="0"/>
              <a:t>&gt; (podpis) vsebuje zaključni pozdrav, podpis itd., ki je dodan predgovoru, posvetilnemu pismu ali drugemu delu besedila.</a:t>
            </a:r>
          </a:p>
        </p:txBody>
      </p:sp>
    </p:spTree>
    <p:extLst>
      <p:ext uri="{BB962C8B-B14F-4D97-AF65-F5344CB8AC3E}">
        <p14:creationId xmlns:p14="http://schemas.microsoft.com/office/powerpoint/2010/main" val="193786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9112-9F2F-3F44-8479-13751135DD4C}"/>
              </a:ext>
            </a:extLst>
          </p:cNvPr>
          <p:cNvSpPr>
            <a:spLocks noGrp="1"/>
          </p:cNvSpPr>
          <p:nvPr>
            <p:ph type="title"/>
          </p:nvPr>
        </p:nvSpPr>
        <p:spPr>
          <a:xfrm>
            <a:off x="838200" y="365125"/>
            <a:ext cx="10515600" cy="894715"/>
          </a:xfrm>
        </p:spPr>
        <p:txBody>
          <a:bodyPr/>
          <a:lstStyle/>
          <a:p>
            <a:r>
              <a:rPr lang="sl-SI" dirty="0"/>
              <a:t>1. Primer pisma</a:t>
            </a:r>
          </a:p>
        </p:txBody>
      </p:sp>
      <p:pic>
        <p:nvPicPr>
          <p:cNvPr id="5" name="Content Placeholder 4">
            <a:extLst>
              <a:ext uri="{FF2B5EF4-FFF2-40B4-BE49-F238E27FC236}">
                <a16:creationId xmlns:a16="http://schemas.microsoft.com/office/drawing/2014/main" id="{922FE49D-8029-8796-8CBC-F40C99EA64A6}"/>
              </a:ext>
            </a:extLst>
          </p:cNvPr>
          <p:cNvPicPr>
            <a:picLocks noGrp="1" noChangeAspect="1"/>
          </p:cNvPicPr>
          <p:nvPr>
            <p:ph idx="1"/>
          </p:nvPr>
        </p:nvPicPr>
        <p:blipFill>
          <a:blip r:embed="rId2"/>
          <a:stretch>
            <a:fillRect/>
          </a:stretch>
        </p:blipFill>
        <p:spPr>
          <a:xfrm>
            <a:off x="4408856" y="1361440"/>
            <a:ext cx="6686452" cy="4351338"/>
          </a:xfr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0CDE3C03-F8AE-7854-7130-9DAB2765ACA6}"/>
              </a:ext>
            </a:extLst>
          </p:cNvPr>
          <p:cNvSpPr txBox="1"/>
          <p:nvPr/>
        </p:nvSpPr>
        <p:spPr>
          <a:xfrm>
            <a:off x="1045894" y="4226560"/>
            <a:ext cx="3546426" cy="676467"/>
          </a:xfrm>
          <a:prstGeom prst="rect">
            <a:avLst/>
          </a:prstGeom>
          <a:noFill/>
        </p:spPr>
        <p:txBody>
          <a:bodyPr wrap="square">
            <a:spAutoFit/>
          </a:bodyPr>
          <a:lstStyle/>
          <a:p>
            <a:pPr lvl="0">
              <a:lnSpc>
                <a:spcPct val="107000"/>
              </a:lnSpc>
              <a:spcAft>
                <a:spcPts val="800"/>
              </a:spcAft>
            </a:pPr>
            <a:r>
              <a:rPr lang="sl-SI" sz="1200" kern="100" dirty="0">
                <a:effectLst/>
                <a:latin typeface="Calibri" panose="020F0502020204030204" pitchFamily="34" charset="0"/>
                <a:ea typeface="Calibri" panose="020F0502020204030204" pitchFamily="34" charset="0"/>
                <a:cs typeface="Times New Roman" panose="02020603050405020304" pitchFamily="18" charset="0"/>
              </a:rPr>
              <a:t>Ob </a:t>
            </a:r>
            <a:r>
              <a:rPr lang="sl-SI" sz="1100" kern="100" dirty="0">
                <a:effectLst/>
                <a:latin typeface="Calibri" panose="020F0502020204030204" pitchFamily="34" charset="0"/>
                <a:ea typeface="Calibri" panose="020F0502020204030204" pitchFamily="34" charset="0"/>
                <a:cs typeface="Times New Roman" panose="02020603050405020304" pitchFamily="18" charset="0"/>
              </a:rPr>
              <a:t>desetletnici</a:t>
            </a:r>
            <a:r>
              <a:rPr lang="sl-SI" sz="1200" kern="100" dirty="0">
                <a:effectLst/>
                <a:latin typeface="Calibri" panose="020F0502020204030204" pitchFamily="34" charset="0"/>
                <a:ea typeface="Calibri" panose="020F0502020204030204" pitchFamily="34" charset="0"/>
                <a:cs typeface="Times New Roman" panose="02020603050405020304" pitchFamily="18" charset="0"/>
              </a:rPr>
              <a:t> osvoboditve : pismo Edvarda Kardelja Ivu Ribarju-</a:t>
            </a:r>
            <a:r>
              <a:rPr lang="sl-SI" sz="1200" kern="100" dirty="0" err="1">
                <a:effectLst/>
                <a:latin typeface="Calibri" panose="020F0502020204030204" pitchFamily="34" charset="0"/>
                <a:ea typeface="Calibri" panose="020F0502020204030204" pitchFamily="34" charset="0"/>
                <a:cs typeface="Times New Roman" panose="02020603050405020304" pitchFamily="18" charset="0"/>
              </a:rPr>
              <a:t>Loli</a:t>
            </a:r>
            <a:r>
              <a:rPr lang="sl-SI" sz="1200" kern="100" dirty="0">
                <a:effectLst/>
                <a:latin typeface="Calibri" panose="020F0502020204030204" pitchFamily="34" charset="0"/>
                <a:ea typeface="Calibri" panose="020F0502020204030204" pitchFamily="34" charset="0"/>
                <a:cs typeface="Times New Roman" panose="02020603050405020304" pitchFamily="18" charset="0"/>
              </a:rPr>
              <a:t> z dne 12. avgusta 1942 - </a:t>
            </a:r>
            <a:r>
              <a:rPr lang="sl-SI" sz="12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https://www.sistory.si/publication/44401</a:t>
            </a:r>
            <a:endParaRPr lang="sl-SI"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5742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2D4E-5A9C-A93F-8AE7-60148D9FDEBC}"/>
              </a:ext>
            </a:extLst>
          </p:cNvPr>
          <p:cNvSpPr>
            <a:spLocks noGrp="1"/>
          </p:cNvSpPr>
          <p:nvPr>
            <p:ph type="title"/>
          </p:nvPr>
        </p:nvSpPr>
        <p:spPr>
          <a:xfrm>
            <a:off x="838200" y="365126"/>
            <a:ext cx="10515600" cy="948286"/>
          </a:xfrm>
        </p:spPr>
        <p:txBody>
          <a:bodyPr/>
          <a:lstStyle/>
          <a:p>
            <a:r>
              <a:rPr lang="sl-SI" dirty="0"/>
              <a:t>Primer kodiranega pisma</a:t>
            </a:r>
          </a:p>
        </p:txBody>
      </p:sp>
      <p:pic>
        <p:nvPicPr>
          <p:cNvPr id="5" name="Content Placeholder 4">
            <a:extLst>
              <a:ext uri="{FF2B5EF4-FFF2-40B4-BE49-F238E27FC236}">
                <a16:creationId xmlns:a16="http://schemas.microsoft.com/office/drawing/2014/main" id="{DA42C866-A357-4CB9-C258-80E769F1DBE7}"/>
              </a:ext>
            </a:extLst>
          </p:cNvPr>
          <p:cNvPicPr>
            <a:picLocks noGrp="1" noChangeAspect="1"/>
          </p:cNvPicPr>
          <p:nvPr>
            <p:ph idx="1"/>
          </p:nvPr>
        </p:nvPicPr>
        <p:blipFill>
          <a:blip r:embed="rId2"/>
          <a:stretch>
            <a:fillRect/>
          </a:stretch>
        </p:blipFill>
        <p:spPr>
          <a:xfrm>
            <a:off x="3043934" y="1313412"/>
            <a:ext cx="6104132" cy="5104568"/>
          </a:xfrm>
        </p:spPr>
      </p:pic>
    </p:spTree>
    <p:extLst>
      <p:ext uri="{BB962C8B-B14F-4D97-AF65-F5344CB8AC3E}">
        <p14:creationId xmlns:p14="http://schemas.microsoft.com/office/powerpoint/2010/main" val="2318605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F652-BAC4-E962-326E-EA6A1513E833}"/>
              </a:ext>
            </a:extLst>
          </p:cNvPr>
          <p:cNvSpPr>
            <a:spLocks noGrp="1"/>
          </p:cNvSpPr>
          <p:nvPr>
            <p:ph type="title"/>
          </p:nvPr>
        </p:nvSpPr>
        <p:spPr/>
        <p:txBody>
          <a:bodyPr/>
          <a:lstStyle/>
          <a:p>
            <a:r>
              <a:rPr lang="sl-SI" dirty="0"/>
              <a:t>2. Primer pisma </a:t>
            </a:r>
          </a:p>
        </p:txBody>
      </p:sp>
      <p:pic>
        <p:nvPicPr>
          <p:cNvPr id="1026" name="Picture 2">
            <a:extLst>
              <a:ext uri="{FF2B5EF4-FFF2-40B4-BE49-F238E27FC236}">
                <a16:creationId xmlns:a16="http://schemas.microsoft.com/office/drawing/2014/main" id="{9D2C731B-8F2B-1131-1793-A63B549ABB27}"/>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6200686" y="633670"/>
            <a:ext cx="4192994" cy="5590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CF98D-4E22-099C-4684-DC2CED42B881}"/>
              </a:ext>
            </a:extLst>
          </p:cNvPr>
          <p:cNvSpPr txBox="1"/>
          <p:nvPr/>
        </p:nvSpPr>
        <p:spPr>
          <a:xfrm>
            <a:off x="838200" y="5177714"/>
            <a:ext cx="4549686" cy="487569"/>
          </a:xfrm>
          <a:prstGeom prst="rect">
            <a:avLst/>
          </a:prstGeom>
          <a:noFill/>
        </p:spPr>
        <p:txBody>
          <a:bodyPr wrap="square">
            <a:spAutoFit/>
          </a:bodyPr>
          <a:lstStyle/>
          <a:p>
            <a:pPr marL="228600">
              <a:lnSpc>
                <a:spcPct val="107000"/>
              </a:lnSpc>
              <a:spcAft>
                <a:spcPts val="800"/>
              </a:spcAft>
            </a:pPr>
            <a:r>
              <a:rPr lang="sl-SI" sz="1200" b="0" i="0" dirty="0">
                <a:solidFill>
                  <a:srgbClr val="0A0A0A"/>
                </a:solidFill>
                <a:effectLst/>
                <a:highlight>
                  <a:srgbClr val="FEFEFE"/>
                </a:highlight>
                <a:latin typeface="Helvetica Neue"/>
              </a:rPr>
              <a:t>Vir: Korespondenca Franca </a:t>
            </a:r>
            <a:r>
              <a:rPr lang="sl-SI" sz="1200" b="0" i="0" dirty="0" err="1">
                <a:solidFill>
                  <a:srgbClr val="0A0A0A"/>
                </a:solidFill>
                <a:effectLst/>
                <a:highlight>
                  <a:srgbClr val="FEFEFE"/>
                </a:highlight>
                <a:latin typeface="Helvetica Neue"/>
              </a:rPr>
              <a:t>Franca</a:t>
            </a:r>
            <a:r>
              <a:rPr lang="sl-SI" sz="1200" b="0" i="0" dirty="0">
                <a:solidFill>
                  <a:srgbClr val="0A0A0A"/>
                </a:solidFill>
                <a:effectLst/>
                <a:highlight>
                  <a:srgbClr val="FEFEFE"/>
                </a:highlight>
                <a:latin typeface="Helvetica Neue"/>
              </a:rPr>
              <a:t> baronu Erbergu Jožefu </a:t>
            </a:r>
            <a:r>
              <a:rPr lang="sl-SI" sz="1200" b="0" i="0" dirty="0" err="1">
                <a:solidFill>
                  <a:srgbClr val="0A0A0A"/>
                </a:solidFill>
                <a:effectLst/>
                <a:highlight>
                  <a:srgbClr val="FEFEFE"/>
                </a:highlight>
                <a:latin typeface="Helvetica Neue"/>
              </a:rPr>
              <a:t>Kalasancu</a:t>
            </a:r>
            <a:r>
              <a:rPr lang="sl-SI" sz="1200" b="0" i="0" dirty="0">
                <a:solidFill>
                  <a:srgbClr val="0A0A0A"/>
                </a:solidFill>
                <a:effectLst/>
                <a:highlight>
                  <a:srgbClr val="FEFEFE"/>
                </a:highlight>
                <a:latin typeface="Helvetica Neue"/>
              </a:rPr>
              <a:t>. </a:t>
            </a:r>
            <a:r>
              <a:rPr lang="sl-SI"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https://sistory.github.io/LatNemKronike/</a:t>
            </a:r>
            <a:endParaRPr lang="sl-SI" sz="1200" dirty="0"/>
          </a:p>
        </p:txBody>
      </p:sp>
    </p:spTree>
    <p:extLst>
      <p:ext uri="{BB962C8B-B14F-4D97-AF65-F5344CB8AC3E}">
        <p14:creationId xmlns:p14="http://schemas.microsoft.com/office/powerpoint/2010/main" val="30703949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62C4D-C3C9-33A4-A502-0BD95F5DB8E9}"/>
              </a:ext>
            </a:extLst>
          </p:cNvPr>
          <p:cNvSpPr>
            <a:spLocks noGrp="1"/>
          </p:cNvSpPr>
          <p:nvPr>
            <p:ph type="title"/>
          </p:nvPr>
        </p:nvSpPr>
        <p:spPr/>
        <p:txBody>
          <a:bodyPr/>
          <a:lstStyle/>
          <a:p>
            <a:r>
              <a:rPr lang="sl-SI" dirty="0"/>
              <a:t>Primer TEI pisma</a:t>
            </a:r>
          </a:p>
        </p:txBody>
      </p:sp>
      <p:pic>
        <p:nvPicPr>
          <p:cNvPr id="5" name="Content Placeholder 4">
            <a:extLst>
              <a:ext uri="{FF2B5EF4-FFF2-40B4-BE49-F238E27FC236}">
                <a16:creationId xmlns:a16="http://schemas.microsoft.com/office/drawing/2014/main" id="{503068FD-C00A-6B88-42A0-1D50648E4E24}"/>
              </a:ext>
            </a:extLst>
          </p:cNvPr>
          <p:cNvPicPr>
            <a:picLocks noGrp="1" noChangeAspect="1"/>
          </p:cNvPicPr>
          <p:nvPr>
            <p:ph idx="1"/>
          </p:nvPr>
        </p:nvPicPr>
        <p:blipFill>
          <a:blip r:embed="rId2"/>
          <a:stretch>
            <a:fillRect/>
          </a:stretch>
        </p:blipFill>
        <p:spPr>
          <a:xfrm>
            <a:off x="2002902" y="1589088"/>
            <a:ext cx="8186196" cy="4728919"/>
          </a:xfrm>
        </p:spPr>
      </p:pic>
    </p:spTree>
    <p:extLst>
      <p:ext uri="{BB962C8B-B14F-4D97-AF65-F5344CB8AC3E}">
        <p14:creationId xmlns:p14="http://schemas.microsoft.com/office/powerpoint/2010/main" val="1671288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7339-DAE2-BEDC-6EBC-1E26A89B48CA}"/>
              </a:ext>
            </a:extLst>
          </p:cNvPr>
          <p:cNvSpPr>
            <a:spLocks noGrp="1"/>
          </p:cNvSpPr>
          <p:nvPr>
            <p:ph type="title"/>
          </p:nvPr>
        </p:nvSpPr>
        <p:spPr>
          <a:xfrm>
            <a:off x="838200" y="365125"/>
            <a:ext cx="10515600" cy="665653"/>
          </a:xfrm>
        </p:spPr>
        <p:txBody>
          <a:bodyPr>
            <a:normAutofit fontScale="90000"/>
          </a:bodyPr>
          <a:lstStyle/>
          <a:p>
            <a:r>
              <a:rPr lang="sl-SI" dirty="0"/>
              <a:t>Nekatera pravila</a:t>
            </a:r>
          </a:p>
        </p:txBody>
      </p:sp>
      <p:sp>
        <p:nvSpPr>
          <p:cNvPr id="3" name="Content Placeholder 2">
            <a:extLst>
              <a:ext uri="{FF2B5EF4-FFF2-40B4-BE49-F238E27FC236}">
                <a16:creationId xmlns:a16="http://schemas.microsoft.com/office/drawing/2014/main" id="{2E7BB75B-D3A2-8B72-5BF8-AC6858EFFBB3}"/>
              </a:ext>
            </a:extLst>
          </p:cNvPr>
          <p:cNvSpPr>
            <a:spLocks noGrp="1"/>
          </p:cNvSpPr>
          <p:nvPr>
            <p:ph idx="1"/>
          </p:nvPr>
        </p:nvSpPr>
        <p:spPr>
          <a:xfrm>
            <a:off x="838200" y="1147156"/>
            <a:ext cx="10515600" cy="5029807"/>
          </a:xfrm>
        </p:spPr>
        <p:txBody>
          <a:bodyPr>
            <a:normAutofit fontScale="62500" lnSpcReduction="20000"/>
          </a:bodyPr>
          <a:lstStyle/>
          <a:p>
            <a:r>
              <a:rPr lang="sl-SI" dirty="0"/>
              <a:t>Deklaracija XML</a:t>
            </a:r>
          </a:p>
          <a:p>
            <a:pPr lvl="1"/>
            <a:r>
              <a:rPr lang="sl-SI" dirty="0">
                <a:solidFill>
                  <a:srgbClr val="8B26C9"/>
                </a:solidFill>
                <a:highlight>
                  <a:srgbClr val="FFFFFF"/>
                </a:highlight>
              </a:rPr>
              <a:t>&lt;?</a:t>
            </a:r>
            <a:r>
              <a:rPr lang="sl-SI" dirty="0" err="1">
                <a:solidFill>
                  <a:srgbClr val="8B26C9"/>
                </a:solidFill>
                <a:highlight>
                  <a:srgbClr val="FFFFFF"/>
                </a:highlight>
              </a:rPr>
              <a:t>xml</a:t>
            </a:r>
            <a:r>
              <a:rPr lang="sl-SI" dirty="0">
                <a:solidFill>
                  <a:srgbClr val="8B26C9"/>
                </a:solidFill>
                <a:highlight>
                  <a:srgbClr val="FFFFFF"/>
                </a:highlight>
              </a:rPr>
              <a:t> </a:t>
            </a:r>
            <a:r>
              <a:rPr lang="sl-SI" dirty="0" err="1">
                <a:solidFill>
                  <a:srgbClr val="8B26C9"/>
                </a:solidFill>
                <a:highlight>
                  <a:srgbClr val="FFFFFF"/>
                </a:highlight>
              </a:rPr>
              <a:t>version</a:t>
            </a:r>
            <a:r>
              <a:rPr lang="sl-SI" dirty="0">
                <a:solidFill>
                  <a:srgbClr val="8B26C9"/>
                </a:solidFill>
                <a:highlight>
                  <a:srgbClr val="FFFFFF"/>
                </a:highlight>
              </a:rPr>
              <a:t>="1.0" </a:t>
            </a:r>
            <a:r>
              <a:rPr lang="sl-SI" dirty="0" err="1">
                <a:solidFill>
                  <a:srgbClr val="8B26C9"/>
                </a:solidFill>
                <a:highlight>
                  <a:srgbClr val="FFFFFF"/>
                </a:highlight>
              </a:rPr>
              <a:t>encoding</a:t>
            </a:r>
            <a:r>
              <a:rPr lang="sl-SI" dirty="0">
                <a:solidFill>
                  <a:srgbClr val="8B26C9"/>
                </a:solidFill>
                <a:highlight>
                  <a:srgbClr val="FFFFFF"/>
                </a:highlight>
              </a:rPr>
              <a:t>="UTF-8"?&gt;</a:t>
            </a:r>
          </a:p>
          <a:p>
            <a:pPr lvl="1"/>
            <a:r>
              <a:rPr lang="sl-SI" dirty="0"/>
              <a:t>V prvi vrstici</a:t>
            </a:r>
          </a:p>
          <a:p>
            <a:pPr lvl="1"/>
            <a:r>
              <a:rPr lang="sl-SI" dirty="0"/>
              <a:t>Zapisana tudi vrsta kodiranja dokumenta (UTF-8)</a:t>
            </a:r>
          </a:p>
          <a:p>
            <a:r>
              <a:rPr lang="sl-SI" dirty="0"/>
              <a:t>Struktura:</a:t>
            </a:r>
          </a:p>
          <a:p>
            <a:pPr lvl="1"/>
            <a:r>
              <a:rPr lang="sl-SI" dirty="0"/>
              <a:t>Osnovni gradniki jezika so elementi, zaprti v oglatih oklepajih &lt;element&gt;</a:t>
            </a:r>
          </a:p>
          <a:p>
            <a:pPr lvl="1"/>
            <a:r>
              <a:rPr lang="sl-SI" dirty="0"/>
              <a:t>Atributi nudijo dodatne informacije o elementih. Zapisani znotraj začetne značke &lt;element atribut="vrednost"&gt;</a:t>
            </a:r>
          </a:p>
          <a:p>
            <a:r>
              <a:rPr lang="sl-SI" dirty="0"/>
              <a:t>Značke (angl. </a:t>
            </a:r>
            <a:r>
              <a:rPr lang="sl-SI" dirty="0" err="1"/>
              <a:t>Tag</a:t>
            </a:r>
            <a:r>
              <a:rPr lang="sl-SI" dirty="0"/>
              <a:t>)</a:t>
            </a:r>
          </a:p>
          <a:p>
            <a:pPr lvl="1"/>
            <a:r>
              <a:rPr lang="sl-SI" dirty="0"/>
              <a:t>Začetna značka (angl. </a:t>
            </a:r>
            <a:r>
              <a:rPr lang="sl-SI" dirty="0" err="1"/>
              <a:t>starting</a:t>
            </a:r>
            <a:r>
              <a:rPr lang="sl-SI" dirty="0"/>
              <a:t> </a:t>
            </a:r>
            <a:r>
              <a:rPr lang="sl-SI" dirty="0" err="1"/>
              <a:t>tag</a:t>
            </a:r>
            <a:r>
              <a:rPr lang="sl-SI" dirty="0"/>
              <a:t>)</a:t>
            </a:r>
          </a:p>
          <a:p>
            <a:pPr lvl="2"/>
            <a:r>
              <a:rPr lang="sl-SI" dirty="0"/>
              <a:t>&lt;</a:t>
            </a:r>
            <a:r>
              <a:rPr lang="sl-SI" dirty="0">
                <a:solidFill>
                  <a:srgbClr val="4375C6"/>
                </a:solidFill>
              </a:rPr>
              <a:t>div</a:t>
            </a:r>
            <a:r>
              <a:rPr lang="sl-SI" dirty="0"/>
              <a:t>&gt;</a:t>
            </a:r>
          </a:p>
          <a:p>
            <a:pPr lvl="1"/>
            <a:r>
              <a:rPr lang="sl-SI" dirty="0"/>
              <a:t>Zaključna značka (angl. </a:t>
            </a:r>
            <a:r>
              <a:rPr lang="sl-SI" dirty="0" err="1"/>
              <a:t>ending</a:t>
            </a:r>
            <a:r>
              <a:rPr lang="sl-SI" dirty="0"/>
              <a:t> </a:t>
            </a:r>
            <a:r>
              <a:rPr lang="sl-SI" dirty="0" err="1"/>
              <a:t>tag</a:t>
            </a:r>
            <a:r>
              <a:rPr lang="sl-SI" dirty="0"/>
              <a:t>)</a:t>
            </a:r>
          </a:p>
          <a:p>
            <a:pPr lvl="2"/>
            <a:r>
              <a:rPr lang="sl-SI" dirty="0"/>
              <a:t>&lt;</a:t>
            </a:r>
            <a:r>
              <a:rPr lang="sl-SI" dirty="0">
                <a:solidFill>
                  <a:srgbClr val="4375C6"/>
                </a:solidFill>
              </a:rPr>
              <a:t>div</a:t>
            </a:r>
            <a:r>
              <a:rPr lang="sl-SI" dirty="0"/>
              <a:t>&gt;vsebina&lt;/</a:t>
            </a:r>
            <a:r>
              <a:rPr lang="sl-SI" dirty="0">
                <a:solidFill>
                  <a:srgbClr val="4375C6"/>
                </a:solidFill>
              </a:rPr>
              <a:t>div</a:t>
            </a:r>
            <a:r>
              <a:rPr lang="sl-SI" dirty="0"/>
              <a:t>&gt;</a:t>
            </a:r>
          </a:p>
          <a:p>
            <a:pPr lvl="1"/>
            <a:r>
              <a:rPr lang="sl-SI" dirty="0"/>
              <a:t>Prazna značka (angl. </a:t>
            </a:r>
            <a:r>
              <a:rPr lang="sl-SI" dirty="0" err="1"/>
              <a:t>empty</a:t>
            </a:r>
            <a:r>
              <a:rPr lang="sl-SI" dirty="0"/>
              <a:t> </a:t>
            </a:r>
            <a:r>
              <a:rPr lang="sl-SI" dirty="0" err="1"/>
              <a:t>tag</a:t>
            </a:r>
            <a:r>
              <a:rPr lang="sl-SI" dirty="0"/>
              <a:t>)</a:t>
            </a:r>
          </a:p>
          <a:p>
            <a:r>
              <a:rPr lang="sl-SI" dirty="0"/>
              <a:t>XML element predstavlja vse od začetne do zaključne značke. Element lahko vsebuje :</a:t>
            </a:r>
          </a:p>
          <a:p>
            <a:pPr lvl="1"/>
            <a:r>
              <a:rPr lang="sl-SI" dirty="0"/>
              <a:t>Besedilo</a:t>
            </a:r>
          </a:p>
          <a:p>
            <a:pPr lvl="1"/>
            <a:r>
              <a:rPr lang="sl-SI" dirty="0"/>
              <a:t>Atribute</a:t>
            </a:r>
          </a:p>
          <a:p>
            <a:pPr lvl="1"/>
            <a:r>
              <a:rPr lang="sl-SI" dirty="0"/>
              <a:t>Druge elemente</a:t>
            </a:r>
          </a:p>
          <a:p>
            <a:pPr lvl="1"/>
            <a:r>
              <a:rPr lang="sl-SI" dirty="0"/>
              <a:t>Kombinacijo vsega naštetega</a:t>
            </a:r>
          </a:p>
          <a:p>
            <a:r>
              <a:rPr lang="sl-SI" dirty="0"/>
              <a:t>Dokument mora biti dobro oblikovan, slediti mora specifični sintaksi, pravilno gnezdenimi in zaprtimi značkami</a:t>
            </a:r>
          </a:p>
          <a:p>
            <a:pPr lvl="1"/>
            <a:endParaRPr lang="sl-SI" dirty="0"/>
          </a:p>
        </p:txBody>
      </p:sp>
    </p:spTree>
    <p:extLst>
      <p:ext uri="{BB962C8B-B14F-4D97-AF65-F5344CB8AC3E}">
        <p14:creationId xmlns:p14="http://schemas.microsoft.com/office/powerpoint/2010/main" val="296822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6816-41A0-9195-80D2-639AAB7B50CF}"/>
              </a:ext>
            </a:extLst>
          </p:cNvPr>
          <p:cNvSpPr>
            <a:spLocks noGrp="1"/>
          </p:cNvSpPr>
          <p:nvPr>
            <p:ph type="title"/>
          </p:nvPr>
        </p:nvSpPr>
        <p:spPr/>
        <p:txBody>
          <a:bodyPr/>
          <a:lstStyle/>
          <a:p>
            <a:r>
              <a:rPr lang="sl-SI" dirty="0"/>
              <a:t>Označevanje datuma v TEI </a:t>
            </a:r>
          </a:p>
        </p:txBody>
      </p:sp>
      <p:sp>
        <p:nvSpPr>
          <p:cNvPr id="3" name="Content Placeholder 2">
            <a:extLst>
              <a:ext uri="{FF2B5EF4-FFF2-40B4-BE49-F238E27FC236}">
                <a16:creationId xmlns:a16="http://schemas.microsoft.com/office/drawing/2014/main" id="{BEC6D72F-20FD-4828-DA1E-925EAE35E680}"/>
              </a:ext>
            </a:extLst>
          </p:cNvPr>
          <p:cNvSpPr>
            <a:spLocks noGrp="1"/>
          </p:cNvSpPr>
          <p:nvPr>
            <p:ph idx="1"/>
          </p:nvPr>
        </p:nvSpPr>
        <p:spPr/>
        <p:txBody>
          <a:bodyPr/>
          <a:lstStyle/>
          <a:p>
            <a:r>
              <a:rPr lang="sl-SI" dirty="0"/>
              <a:t>Vsak izraz, ki definira datum ali čas, je lahko kodiran z ustreznim elementom &lt;</a:t>
            </a:r>
            <a:r>
              <a:rPr lang="sl-SI" dirty="0">
                <a:solidFill>
                  <a:srgbClr val="4375C6"/>
                </a:solidFill>
              </a:rPr>
              <a:t>date</a:t>
            </a:r>
            <a:r>
              <a:rPr lang="sl-SI" dirty="0"/>
              <a:t>&gt;</a:t>
            </a:r>
          </a:p>
          <a:p>
            <a:r>
              <a:rPr lang="sl-SI" dirty="0"/>
              <a:t>Atribut </a:t>
            </a:r>
            <a:r>
              <a:rPr lang="sl-SI" dirty="0">
                <a:solidFill>
                  <a:schemeClr val="accent2">
                    <a:lumMod val="75000"/>
                  </a:schemeClr>
                </a:solidFill>
              </a:rPr>
              <a:t>@when </a:t>
            </a:r>
            <a:r>
              <a:rPr lang="sl-SI" dirty="0"/>
              <a:t>poda vrednost datuma ali ure v standardni obliki, kar je uporabno za obdelavo besedila.</a:t>
            </a:r>
          </a:p>
        </p:txBody>
      </p:sp>
    </p:spTree>
    <p:extLst>
      <p:ext uri="{BB962C8B-B14F-4D97-AF65-F5344CB8AC3E}">
        <p14:creationId xmlns:p14="http://schemas.microsoft.com/office/powerpoint/2010/main" val="2170379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46CC-DE5B-FDCF-B027-04F53AC1B138}"/>
              </a:ext>
            </a:extLst>
          </p:cNvPr>
          <p:cNvSpPr>
            <a:spLocks noGrp="1"/>
          </p:cNvSpPr>
          <p:nvPr>
            <p:ph type="title"/>
          </p:nvPr>
        </p:nvSpPr>
        <p:spPr/>
        <p:txBody>
          <a:bodyPr/>
          <a:lstStyle/>
          <a:p>
            <a:r>
              <a:rPr lang="sl-SI" dirty="0"/>
              <a:t>TEI </a:t>
            </a:r>
            <a:r>
              <a:rPr lang="sl-SI" dirty="0" err="1"/>
              <a:t>Header</a:t>
            </a:r>
            <a:endParaRPr lang="sl-SI" dirty="0"/>
          </a:p>
        </p:txBody>
      </p:sp>
      <p:sp>
        <p:nvSpPr>
          <p:cNvPr id="3" name="Content Placeholder 2">
            <a:extLst>
              <a:ext uri="{FF2B5EF4-FFF2-40B4-BE49-F238E27FC236}">
                <a16:creationId xmlns:a16="http://schemas.microsoft.com/office/drawing/2014/main" id="{071E9641-B5D9-3511-1B71-03BB51100D06}"/>
              </a:ext>
            </a:extLst>
          </p:cNvPr>
          <p:cNvSpPr>
            <a:spLocks noGrp="1"/>
          </p:cNvSpPr>
          <p:nvPr>
            <p:ph idx="1"/>
          </p:nvPr>
        </p:nvSpPr>
        <p:spPr/>
        <p:txBody>
          <a:bodyPr/>
          <a:lstStyle/>
          <a:p>
            <a:r>
              <a:rPr lang="sl-SI" dirty="0" err="1"/>
              <a:t>teiHeader</a:t>
            </a:r>
            <a:r>
              <a:rPr lang="sl-SI" dirty="0"/>
              <a:t> je strukturirana komponenta </a:t>
            </a:r>
            <a:r>
              <a:rPr lang="sl-SI" dirty="0" err="1"/>
              <a:t>xml</a:t>
            </a:r>
            <a:r>
              <a:rPr lang="sl-SI" dirty="0"/>
              <a:t> dokumenta, ki vsebuje metapodatke o besedilu. Je ključen del dokumenta, saj omogoča razumljivost in uporabnost besedil.</a:t>
            </a:r>
          </a:p>
          <a:p>
            <a:pPr lvl="1"/>
            <a:r>
              <a:rPr lang="sl-SI" dirty="0"/>
              <a:t>Je glavni element za vse metapodatke, povezane z dokumentom</a:t>
            </a:r>
          </a:p>
          <a:p>
            <a:pPr lvl="1"/>
            <a:r>
              <a:rPr lang="sl-SI" dirty="0"/>
              <a:t>Je prvi element v TEI dokumentu</a:t>
            </a:r>
          </a:p>
          <a:p>
            <a:pPr lvl="1"/>
            <a:r>
              <a:rPr lang="sl-SI" dirty="0"/>
              <a:t>Vsebuje več podrejenih delov. Najpomembnejši so:</a:t>
            </a:r>
          </a:p>
          <a:p>
            <a:pPr lvl="2"/>
            <a:r>
              <a:rPr lang="sl-SI" dirty="0"/>
              <a:t>&lt;</a:t>
            </a:r>
            <a:r>
              <a:rPr lang="sl-SI" dirty="0" err="1"/>
              <a:t>fileDesc</a:t>
            </a:r>
            <a:r>
              <a:rPr lang="sl-SI" dirty="0"/>
              <a:t>&gt;</a:t>
            </a:r>
          </a:p>
          <a:p>
            <a:pPr lvl="2"/>
            <a:r>
              <a:rPr lang="sl-SI" dirty="0"/>
              <a:t>&lt;</a:t>
            </a:r>
            <a:r>
              <a:rPr lang="sl-SI" dirty="0" err="1"/>
              <a:t>encodingDesc</a:t>
            </a:r>
            <a:r>
              <a:rPr lang="sl-SI" dirty="0"/>
              <a:t>&gt;</a:t>
            </a:r>
          </a:p>
          <a:p>
            <a:pPr lvl="2"/>
            <a:r>
              <a:rPr lang="sl-SI" dirty="0"/>
              <a:t>&lt;</a:t>
            </a:r>
            <a:r>
              <a:rPr lang="sl-SI" dirty="0" err="1"/>
              <a:t>profileDesc</a:t>
            </a:r>
            <a:r>
              <a:rPr lang="sl-SI" dirty="0"/>
              <a:t>&gt;</a:t>
            </a:r>
          </a:p>
          <a:p>
            <a:pPr lvl="2"/>
            <a:r>
              <a:rPr lang="sl-SI" dirty="0"/>
              <a:t>&lt;</a:t>
            </a:r>
            <a:r>
              <a:rPr lang="sl-SI" dirty="0" err="1"/>
              <a:t>revisionDesc</a:t>
            </a:r>
            <a:r>
              <a:rPr lang="sl-SI" dirty="0"/>
              <a:t>&gt;</a:t>
            </a:r>
          </a:p>
          <a:p>
            <a:endParaRPr lang="sl-SI" dirty="0"/>
          </a:p>
          <a:p>
            <a:endParaRPr lang="sl-SI" dirty="0"/>
          </a:p>
        </p:txBody>
      </p:sp>
    </p:spTree>
    <p:extLst>
      <p:ext uri="{BB962C8B-B14F-4D97-AF65-F5344CB8AC3E}">
        <p14:creationId xmlns:p14="http://schemas.microsoft.com/office/powerpoint/2010/main" val="4249928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49287-ACC6-563D-50C0-EF2C35952833}"/>
              </a:ext>
            </a:extLst>
          </p:cNvPr>
          <p:cNvSpPr>
            <a:spLocks noGrp="1"/>
          </p:cNvSpPr>
          <p:nvPr>
            <p:ph idx="1"/>
          </p:nvPr>
        </p:nvSpPr>
        <p:spPr>
          <a:xfrm>
            <a:off x="838200" y="860424"/>
            <a:ext cx="10515600" cy="5367656"/>
          </a:xfrm>
        </p:spPr>
        <p:txBody>
          <a:bodyPr>
            <a:normAutofit lnSpcReduction="10000"/>
          </a:bodyPr>
          <a:lstStyle/>
          <a:p>
            <a:pPr lvl="1"/>
            <a:r>
              <a:rPr lang="sl-SI" dirty="0"/>
              <a:t>&lt;</a:t>
            </a:r>
            <a:r>
              <a:rPr lang="sl-SI" dirty="0" err="1">
                <a:solidFill>
                  <a:srgbClr val="4375C6"/>
                </a:solidFill>
              </a:rPr>
              <a:t>fileDesc</a:t>
            </a:r>
            <a:r>
              <a:rPr lang="sl-SI" dirty="0"/>
              <a:t>&gt;</a:t>
            </a:r>
          </a:p>
          <a:p>
            <a:pPr lvl="2"/>
            <a:r>
              <a:rPr lang="sl-SI" dirty="0"/>
              <a:t>Opis datoteke, vključno z informacijami o naslovu, avtorjih, izdajah itd.</a:t>
            </a:r>
          </a:p>
          <a:p>
            <a:pPr lvl="2"/>
            <a:r>
              <a:rPr lang="sl-SI" dirty="0"/>
              <a:t>Sestavljen iz več podrejenih elementov</a:t>
            </a:r>
          </a:p>
          <a:p>
            <a:pPr lvl="3"/>
            <a:r>
              <a:rPr lang="sl-SI" dirty="0"/>
              <a:t>&lt;</a:t>
            </a:r>
            <a:r>
              <a:rPr lang="sl-SI" dirty="0" err="1">
                <a:solidFill>
                  <a:srgbClr val="4375C6"/>
                </a:solidFill>
              </a:rPr>
              <a:t>titleStmt</a:t>
            </a:r>
            <a:r>
              <a:rPr lang="sl-SI" dirty="0"/>
              <a:t>&gt; (Title </a:t>
            </a:r>
            <a:r>
              <a:rPr lang="sl-SI" dirty="0" err="1"/>
              <a:t>Statement</a:t>
            </a:r>
            <a:r>
              <a:rPr lang="sl-SI" dirty="0"/>
              <a:t>):</a:t>
            </a:r>
          </a:p>
          <a:p>
            <a:pPr lvl="4"/>
            <a:r>
              <a:rPr lang="sl-SI" dirty="0"/>
              <a:t>Vsebuje naslov dela in povezane informacije, kot so avtorji.</a:t>
            </a:r>
          </a:p>
          <a:p>
            <a:pPr lvl="4"/>
            <a:r>
              <a:rPr lang="sl-SI" dirty="0"/>
              <a:t>Elementi:</a:t>
            </a:r>
          </a:p>
          <a:p>
            <a:pPr lvl="5"/>
            <a:r>
              <a:rPr lang="sl-SI" dirty="0"/>
              <a:t>&lt;</a:t>
            </a:r>
            <a:r>
              <a:rPr lang="sl-SI" dirty="0">
                <a:solidFill>
                  <a:srgbClr val="4375C6"/>
                </a:solidFill>
              </a:rPr>
              <a:t>title</a:t>
            </a:r>
            <a:r>
              <a:rPr lang="sl-SI" dirty="0"/>
              <a:t>&gt;: Naslov besedila.</a:t>
            </a:r>
          </a:p>
          <a:p>
            <a:pPr lvl="5"/>
            <a:r>
              <a:rPr lang="sl-SI" dirty="0"/>
              <a:t>&lt;</a:t>
            </a:r>
            <a:r>
              <a:rPr lang="sl-SI" dirty="0" err="1">
                <a:solidFill>
                  <a:srgbClr val="4375C6"/>
                </a:solidFill>
              </a:rPr>
              <a:t>author</a:t>
            </a:r>
            <a:r>
              <a:rPr lang="sl-SI" dirty="0"/>
              <a:t>&gt;: Avtor ali avtorji besedila.</a:t>
            </a:r>
          </a:p>
          <a:p>
            <a:pPr lvl="5"/>
            <a:r>
              <a:rPr lang="sl-SI" dirty="0"/>
              <a:t>&lt;</a:t>
            </a:r>
            <a:r>
              <a:rPr lang="sl-SI" dirty="0">
                <a:solidFill>
                  <a:srgbClr val="4375C6"/>
                </a:solidFill>
              </a:rPr>
              <a:t>editor</a:t>
            </a:r>
            <a:r>
              <a:rPr lang="sl-SI" dirty="0"/>
              <a:t>&gt;: Urednik besedila (če je relevantno).</a:t>
            </a:r>
          </a:p>
          <a:p>
            <a:pPr lvl="3"/>
            <a:r>
              <a:rPr lang="sl-SI" dirty="0"/>
              <a:t>&lt;</a:t>
            </a:r>
            <a:r>
              <a:rPr lang="sl-SI" dirty="0" err="1">
                <a:solidFill>
                  <a:srgbClr val="4375C6"/>
                </a:solidFill>
              </a:rPr>
              <a:t>publicationStmt</a:t>
            </a:r>
            <a:r>
              <a:rPr lang="sl-SI" dirty="0"/>
              <a:t>&gt; (</a:t>
            </a:r>
            <a:r>
              <a:rPr lang="sl-SI" dirty="0" err="1"/>
              <a:t>Publication</a:t>
            </a:r>
            <a:r>
              <a:rPr lang="sl-SI" dirty="0"/>
              <a:t> </a:t>
            </a:r>
            <a:r>
              <a:rPr lang="sl-SI" dirty="0" err="1"/>
              <a:t>Statement</a:t>
            </a:r>
            <a:r>
              <a:rPr lang="sl-SI" dirty="0"/>
              <a:t>):</a:t>
            </a:r>
          </a:p>
          <a:p>
            <a:pPr lvl="4"/>
            <a:r>
              <a:rPr lang="sl-SI" dirty="0"/>
              <a:t>Informacije o publikaciji, kot so založnik, kraj in datum izdaje.</a:t>
            </a:r>
          </a:p>
          <a:p>
            <a:pPr lvl="4"/>
            <a:r>
              <a:rPr lang="sl-SI" dirty="0"/>
              <a:t>Elementi:</a:t>
            </a:r>
          </a:p>
          <a:p>
            <a:pPr lvl="5"/>
            <a:r>
              <a:rPr lang="sl-SI" dirty="0"/>
              <a:t>&lt;</a:t>
            </a:r>
            <a:r>
              <a:rPr lang="sl-SI" dirty="0" err="1">
                <a:solidFill>
                  <a:srgbClr val="4375C6"/>
                </a:solidFill>
              </a:rPr>
              <a:t>publisher</a:t>
            </a:r>
            <a:r>
              <a:rPr lang="sl-SI" dirty="0"/>
              <a:t>&gt;: Izdajatelj besedila.</a:t>
            </a:r>
          </a:p>
          <a:p>
            <a:pPr lvl="5"/>
            <a:r>
              <a:rPr lang="sl-SI" dirty="0"/>
              <a:t>&lt;</a:t>
            </a:r>
            <a:r>
              <a:rPr lang="sl-SI" dirty="0" err="1">
                <a:solidFill>
                  <a:srgbClr val="4375C6"/>
                </a:solidFill>
              </a:rPr>
              <a:t>pubPlace</a:t>
            </a:r>
            <a:r>
              <a:rPr lang="sl-SI" dirty="0"/>
              <a:t>&gt;: Kraj izdaje.</a:t>
            </a:r>
          </a:p>
          <a:p>
            <a:pPr lvl="5"/>
            <a:r>
              <a:rPr lang="sl-SI" dirty="0"/>
              <a:t>&lt;</a:t>
            </a:r>
            <a:r>
              <a:rPr lang="sl-SI" dirty="0">
                <a:solidFill>
                  <a:srgbClr val="4375C6"/>
                </a:solidFill>
              </a:rPr>
              <a:t>date</a:t>
            </a:r>
            <a:r>
              <a:rPr lang="sl-SI" dirty="0"/>
              <a:t>&gt;: Datum izdaje.</a:t>
            </a:r>
          </a:p>
          <a:p>
            <a:pPr lvl="3"/>
            <a:r>
              <a:rPr lang="sl-SI" dirty="0"/>
              <a:t>&lt;</a:t>
            </a:r>
            <a:r>
              <a:rPr lang="sl-SI" dirty="0" err="1">
                <a:solidFill>
                  <a:srgbClr val="4375C6"/>
                </a:solidFill>
              </a:rPr>
              <a:t>sourceDesc</a:t>
            </a:r>
            <a:r>
              <a:rPr lang="sl-SI" dirty="0"/>
              <a:t>&gt; (</a:t>
            </a:r>
            <a:r>
              <a:rPr lang="sl-SI" dirty="0" err="1"/>
              <a:t>Source</a:t>
            </a:r>
            <a:r>
              <a:rPr lang="sl-SI" dirty="0"/>
              <a:t> </a:t>
            </a:r>
            <a:r>
              <a:rPr lang="sl-SI" dirty="0" err="1"/>
              <a:t>Description</a:t>
            </a:r>
            <a:r>
              <a:rPr lang="sl-SI" dirty="0"/>
              <a:t>):</a:t>
            </a:r>
          </a:p>
          <a:p>
            <a:pPr lvl="4"/>
            <a:r>
              <a:rPr lang="sl-SI" dirty="0"/>
              <a:t>Opis vira, iz katerega je besedilo izpeljano.</a:t>
            </a:r>
          </a:p>
          <a:p>
            <a:pPr lvl="4"/>
            <a:endParaRPr lang="sl-SI" dirty="0"/>
          </a:p>
          <a:p>
            <a:pPr lvl="3"/>
            <a:endParaRPr lang="sl-SI" dirty="0"/>
          </a:p>
          <a:p>
            <a:pPr lvl="4"/>
            <a:endParaRPr lang="sl-SI" dirty="0"/>
          </a:p>
          <a:p>
            <a:endParaRPr lang="sl-SI" dirty="0"/>
          </a:p>
        </p:txBody>
      </p:sp>
    </p:spTree>
    <p:extLst>
      <p:ext uri="{BB962C8B-B14F-4D97-AF65-F5344CB8AC3E}">
        <p14:creationId xmlns:p14="http://schemas.microsoft.com/office/powerpoint/2010/main" val="3689116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D32A3-D0E6-1735-F246-C9FFB1D55093}"/>
              </a:ext>
            </a:extLst>
          </p:cNvPr>
          <p:cNvSpPr>
            <a:spLocks noGrp="1"/>
          </p:cNvSpPr>
          <p:nvPr>
            <p:ph idx="1"/>
          </p:nvPr>
        </p:nvSpPr>
        <p:spPr>
          <a:xfrm>
            <a:off x="838200" y="1253331"/>
            <a:ext cx="10515600" cy="4351338"/>
          </a:xfrm>
        </p:spPr>
        <p:txBody>
          <a:bodyPr/>
          <a:lstStyle/>
          <a:p>
            <a:pPr lvl="3"/>
            <a:endParaRPr lang="sl-SI" dirty="0"/>
          </a:p>
          <a:p>
            <a:pPr lvl="1"/>
            <a:r>
              <a:rPr lang="sl-SI" dirty="0"/>
              <a:t>&lt;</a:t>
            </a:r>
            <a:r>
              <a:rPr lang="sl-SI" dirty="0" err="1">
                <a:solidFill>
                  <a:srgbClr val="4375C6"/>
                </a:solidFill>
              </a:rPr>
              <a:t>encodingDesc</a:t>
            </a:r>
            <a:r>
              <a:rPr lang="sl-SI" dirty="0"/>
              <a:t>&gt;  (</a:t>
            </a:r>
            <a:r>
              <a:rPr lang="sl-SI" dirty="0" err="1"/>
              <a:t>Encoding</a:t>
            </a:r>
            <a:r>
              <a:rPr lang="sl-SI" dirty="0"/>
              <a:t> </a:t>
            </a:r>
            <a:r>
              <a:rPr lang="sl-SI" dirty="0" err="1"/>
              <a:t>Description</a:t>
            </a:r>
            <a:r>
              <a:rPr lang="sl-SI" dirty="0"/>
              <a:t>):</a:t>
            </a:r>
          </a:p>
          <a:p>
            <a:pPr lvl="2"/>
            <a:r>
              <a:rPr lang="sl-SI" dirty="0"/>
              <a:t>opis kodiranja, označen z </a:t>
            </a:r>
            <a:r>
              <a:rPr lang="sl-SI" dirty="0" err="1"/>
              <a:t>encodingDesc</a:t>
            </a:r>
            <a:r>
              <a:rPr lang="sl-SI" dirty="0"/>
              <a:t>, opisuje razmerje med elektronskim besedilom in njegovim virom ali viri. </a:t>
            </a:r>
          </a:p>
          <a:p>
            <a:pPr lvl="2"/>
            <a:r>
              <a:rPr lang="sl-SI" dirty="0"/>
              <a:t>Omogoča podroben opis, ali (oziroma kako) je bilo besedilo normalizirano med transkripcijo, kako je označevalec razrešil dvoumnosti v izvoru, katere ravni kodiranja ali analize so bile uporabljene itd.</a:t>
            </a:r>
          </a:p>
          <a:p>
            <a:pPr lvl="2"/>
            <a:r>
              <a:rPr lang="sl-SI" dirty="0"/>
              <a:t>Pojasnilo o kodiranju besedila, uporabljeni metodologiji in standardih.</a:t>
            </a:r>
          </a:p>
          <a:p>
            <a:pPr lvl="2"/>
            <a:r>
              <a:rPr lang="sl-SI" dirty="0"/>
              <a:t>Opis kodiranja lahko vsebuje poljubno kombinacijo odstavkov besedila, označenih z elementom &lt;</a:t>
            </a:r>
            <a:r>
              <a:rPr lang="sl-SI" dirty="0">
                <a:solidFill>
                  <a:srgbClr val="4375C6"/>
                </a:solidFill>
              </a:rPr>
              <a:t>p</a:t>
            </a:r>
            <a:r>
              <a:rPr lang="sl-SI" dirty="0"/>
              <a:t>&gt;, skupaj z bolj specializiranimi elementi kot npr.:</a:t>
            </a:r>
          </a:p>
          <a:p>
            <a:pPr lvl="3"/>
            <a:r>
              <a:rPr lang="sl-SI" dirty="0"/>
              <a:t>&lt;</a:t>
            </a:r>
            <a:r>
              <a:rPr lang="sl-SI" dirty="0" err="1">
                <a:solidFill>
                  <a:srgbClr val="4375C6"/>
                </a:solidFill>
              </a:rPr>
              <a:t>projectDesc</a:t>
            </a:r>
            <a:r>
              <a:rPr lang="sl-SI" dirty="0"/>
              <a:t>&gt;: Opis projekta, ki je povezano z kodiranjem besedila.</a:t>
            </a:r>
          </a:p>
          <a:p>
            <a:pPr lvl="3"/>
            <a:r>
              <a:rPr lang="sl-SI" dirty="0"/>
              <a:t>&lt;</a:t>
            </a:r>
            <a:r>
              <a:rPr lang="sl-SI" dirty="0" err="1">
                <a:solidFill>
                  <a:srgbClr val="4375C6"/>
                </a:solidFill>
              </a:rPr>
              <a:t>editorialDecl</a:t>
            </a:r>
            <a:r>
              <a:rPr lang="sl-SI" dirty="0"/>
              <a:t>&gt;: Uredniške smernice, ki so bile uporabljene</a:t>
            </a:r>
          </a:p>
          <a:p>
            <a:pPr lvl="2"/>
            <a:endParaRPr lang="sl-SI" dirty="0"/>
          </a:p>
          <a:p>
            <a:endParaRPr lang="sl-SI" dirty="0"/>
          </a:p>
        </p:txBody>
      </p:sp>
    </p:spTree>
    <p:extLst>
      <p:ext uri="{BB962C8B-B14F-4D97-AF65-F5344CB8AC3E}">
        <p14:creationId xmlns:p14="http://schemas.microsoft.com/office/powerpoint/2010/main" val="1443079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0A6BC9-8893-90BD-FB7A-F326B57DBE39}"/>
              </a:ext>
            </a:extLst>
          </p:cNvPr>
          <p:cNvSpPr>
            <a:spLocks noGrp="1"/>
          </p:cNvSpPr>
          <p:nvPr>
            <p:ph idx="1"/>
          </p:nvPr>
        </p:nvSpPr>
        <p:spPr>
          <a:xfrm>
            <a:off x="838200" y="1087120"/>
            <a:ext cx="10515600" cy="5089843"/>
          </a:xfrm>
        </p:spPr>
        <p:txBody>
          <a:bodyPr/>
          <a:lstStyle/>
          <a:p>
            <a:pPr lvl="1"/>
            <a:r>
              <a:rPr lang="sl-SI" dirty="0"/>
              <a:t>&lt;</a:t>
            </a:r>
            <a:r>
              <a:rPr lang="sl-SI" dirty="0" err="1">
                <a:solidFill>
                  <a:srgbClr val="4375C6"/>
                </a:solidFill>
              </a:rPr>
              <a:t>profileDesc</a:t>
            </a:r>
            <a:r>
              <a:rPr lang="sl-SI" dirty="0"/>
              <a:t>&gt; (Profile </a:t>
            </a:r>
            <a:r>
              <a:rPr lang="sl-SI" dirty="0" err="1"/>
              <a:t>Description</a:t>
            </a:r>
            <a:r>
              <a:rPr lang="sl-SI" dirty="0"/>
              <a:t>)</a:t>
            </a:r>
          </a:p>
          <a:p>
            <a:pPr lvl="2"/>
            <a:r>
              <a:rPr lang="sl-SI" dirty="0"/>
              <a:t>Vsebuje informacije o vsebini besedila, kot so jezik, slog in predmet.</a:t>
            </a:r>
          </a:p>
          <a:p>
            <a:pPr lvl="2"/>
            <a:r>
              <a:rPr lang="sl-SI" dirty="0"/>
              <a:t>Elementi:</a:t>
            </a:r>
          </a:p>
          <a:p>
            <a:pPr lvl="3"/>
            <a:r>
              <a:rPr lang="sl-SI" dirty="0"/>
              <a:t>&lt;</a:t>
            </a:r>
            <a:r>
              <a:rPr lang="sl-SI" dirty="0" err="1">
                <a:solidFill>
                  <a:srgbClr val="4375C6"/>
                </a:solidFill>
              </a:rPr>
              <a:t>langUsage</a:t>
            </a:r>
            <a:r>
              <a:rPr lang="sl-SI" dirty="0"/>
              <a:t>&gt;: Opis uporabe jezika v besedilu.</a:t>
            </a:r>
          </a:p>
          <a:p>
            <a:pPr lvl="3"/>
            <a:r>
              <a:rPr lang="sl-SI" dirty="0"/>
              <a:t>&lt;</a:t>
            </a:r>
            <a:r>
              <a:rPr lang="sl-SI" dirty="0" err="1">
                <a:solidFill>
                  <a:srgbClr val="4375C6"/>
                </a:solidFill>
              </a:rPr>
              <a:t>textClass</a:t>
            </a:r>
            <a:r>
              <a:rPr lang="sl-SI" dirty="0"/>
              <a:t>&gt;: Razvrstitev besedila po zvrsti, tematiki itd.</a:t>
            </a:r>
          </a:p>
          <a:p>
            <a:pPr lvl="1"/>
            <a:r>
              <a:rPr lang="sl-SI" dirty="0"/>
              <a:t>&lt;</a:t>
            </a:r>
            <a:r>
              <a:rPr lang="sl-SI" dirty="0" err="1">
                <a:solidFill>
                  <a:srgbClr val="4375C6"/>
                </a:solidFill>
              </a:rPr>
              <a:t>revisionDesc</a:t>
            </a:r>
            <a:r>
              <a:rPr lang="sl-SI" dirty="0"/>
              <a:t>&gt; (</a:t>
            </a:r>
            <a:r>
              <a:rPr lang="sl-SI" dirty="0" err="1"/>
              <a:t>Revision</a:t>
            </a:r>
            <a:r>
              <a:rPr lang="sl-SI" dirty="0"/>
              <a:t> </a:t>
            </a:r>
            <a:r>
              <a:rPr lang="sl-SI" dirty="0" err="1"/>
              <a:t>Description</a:t>
            </a:r>
            <a:r>
              <a:rPr lang="sl-SI" dirty="0"/>
              <a:t>):</a:t>
            </a:r>
          </a:p>
          <a:p>
            <a:pPr lvl="2"/>
            <a:r>
              <a:rPr lang="sl-SI" dirty="0"/>
              <a:t>Evidenca sprememb, ki so bile narejene v dokumentu</a:t>
            </a:r>
          </a:p>
          <a:p>
            <a:pPr lvl="2"/>
            <a:r>
              <a:rPr lang="sl-SI" dirty="0"/>
              <a:t>Pomembno za sledljivost sprememb</a:t>
            </a:r>
          </a:p>
          <a:p>
            <a:pPr lvl="2"/>
            <a:r>
              <a:rPr lang="sl-SI" dirty="0"/>
              <a:t>Element &lt;</a:t>
            </a:r>
            <a:r>
              <a:rPr lang="sl-SI" dirty="0" err="1">
                <a:solidFill>
                  <a:srgbClr val="4375C6"/>
                </a:solidFill>
              </a:rPr>
              <a:t>change</a:t>
            </a:r>
            <a:r>
              <a:rPr lang="sl-SI" dirty="0"/>
              <a:t>&gt;: Podrobnosti o posamezni spremembi, vključno z datumom, avtorjem spremembe in opisom spremembe</a:t>
            </a:r>
          </a:p>
          <a:p>
            <a:pPr lvl="2"/>
            <a:endParaRPr lang="sl-SI" dirty="0"/>
          </a:p>
          <a:p>
            <a:pPr lvl="2"/>
            <a:endParaRPr lang="sl-SI" dirty="0"/>
          </a:p>
          <a:p>
            <a:endParaRPr lang="sl-SI" dirty="0"/>
          </a:p>
        </p:txBody>
      </p:sp>
    </p:spTree>
    <p:extLst>
      <p:ext uri="{BB962C8B-B14F-4D97-AF65-F5344CB8AC3E}">
        <p14:creationId xmlns:p14="http://schemas.microsoft.com/office/powerpoint/2010/main" val="2037453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5D36-9AE9-66D5-B16C-06153B5603C3}"/>
              </a:ext>
            </a:extLst>
          </p:cNvPr>
          <p:cNvSpPr>
            <a:spLocks noGrp="1"/>
          </p:cNvSpPr>
          <p:nvPr>
            <p:ph type="title"/>
          </p:nvPr>
        </p:nvSpPr>
        <p:spPr>
          <a:xfrm>
            <a:off x="838200" y="334645"/>
            <a:ext cx="10515600" cy="1325563"/>
          </a:xfrm>
        </p:spPr>
        <p:txBody>
          <a:bodyPr/>
          <a:lstStyle/>
          <a:p>
            <a:r>
              <a:rPr lang="sl-SI" dirty="0"/>
              <a:t>Primeri &lt;</a:t>
            </a:r>
            <a:r>
              <a:rPr lang="sl-SI" dirty="0" err="1">
                <a:solidFill>
                  <a:srgbClr val="4375C6"/>
                </a:solidFill>
              </a:rPr>
              <a:t>teiHeader</a:t>
            </a:r>
            <a:r>
              <a:rPr lang="sl-SI" dirty="0"/>
              <a:t>&gt;</a:t>
            </a:r>
          </a:p>
        </p:txBody>
      </p:sp>
      <p:pic>
        <p:nvPicPr>
          <p:cNvPr id="9" name="Content Placeholder 8">
            <a:extLst>
              <a:ext uri="{FF2B5EF4-FFF2-40B4-BE49-F238E27FC236}">
                <a16:creationId xmlns:a16="http://schemas.microsoft.com/office/drawing/2014/main" id="{55FD1260-0AA7-1ED4-9701-CDC5F9252186}"/>
              </a:ext>
            </a:extLst>
          </p:cNvPr>
          <p:cNvPicPr>
            <a:picLocks noGrp="1" noChangeAspect="1"/>
          </p:cNvPicPr>
          <p:nvPr>
            <p:ph idx="1"/>
          </p:nvPr>
        </p:nvPicPr>
        <p:blipFill>
          <a:blip r:embed="rId2"/>
          <a:stretch>
            <a:fillRect/>
          </a:stretch>
        </p:blipFill>
        <p:spPr>
          <a:xfrm>
            <a:off x="5821680" y="791646"/>
            <a:ext cx="4893861" cy="5274707"/>
          </a:xfrm>
        </p:spPr>
      </p:pic>
      <p:sp>
        <p:nvSpPr>
          <p:cNvPr id="10" name="TextBox 9">
            <a:extLst>
              <a:ext uri="{FF2B5EF4-FFF2-40B4-BE49-F238E27FC236}">
                <a16:creationId xmlns:a16="http://schemas.microsoft.com/office/drawing/2014/main" id="{BFDB630B-4381-8E56-2F90-D926A32E179A}"/>
              </a:ext>
            </a:extLst>
          </p:cNvPr>
          <p:cNvSpPr txBox="1"/>
          <p:nvPr/>
        </p:nvSpPr>
        <p:spPr>
          <a:xfrm>
            <a:off x="944880" y="1660208"/>
            <a:ext cx="4450080" cy="646331"/>
          </a:xfrm>
          <a:prstGeom prst="rect">
            <a:avLst/>
          </a:prstGeom>
          <a:noFill/>
        </p:spPr>
        <p:txBody>
          <a:bodyPr wrap="square" rtlCol="0">
            <a:spAutoFit/>
          </a:bodyPr>
          <a:lstStyle/>
          <a:p>
            <a:r>
              <a:rPr lang="sl-SI" dirty="0" err="1"/>
              <a:t>Foglarjeva</a:t>
            </a:r>
            <a:r>
              <a:rPr lang="sl-SI" dirty="0"/>
              <a:t> pesmarica, Elektronska </a:t>
            </a:r>
            <a:r>
              <a:rPr lang="sl-SI" dirty="0" err="1"/>
              <a:t>znanstvenokritična</a:t>
            </a:r>
            <a:r>
              <a:rPr lang="sl-SI" dirty="0"/>
              <a:t> izdaja</a:t>
            </a:r>
          </a:p>
        </p:txBody>
      </p:sp>
    </p:spTree>
    <p:extLst>
      <p:ext uri="{BB962C8B-B14F-4D97-AF65-F5344CB8AC3E}">
        <p14:creationId xmlns:p14="http://schemas.microsoft.com/office/powerpoint/2010/main" val="2054832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5D36-9AE9-66D5-B16C-06153B5603C3}"/>
              </a:ext>
            </a:extLst>
          </p:cNvPr>
          <p:cNvSpPr>
            <a:spLocks noGrp="1"/>
          </p:cNvSpPr>
          <p:nvPr>
            <p:ph type="title"/>
          </p:nvPr>
        </p:nvSpPr>
        <p:spPr>
          <a:xfrm>
            <a:off x="838200" y="334645"/>
            <a:ext cx="10515600" cy="1325563"/>
          </a:xfrm>
        </p:spPr>
        <p:txBody>
          <a:bodyPr/>
          <a:lstStyle/>
          <a:p>
            <a:r>
              <a:rPr lang="sl-SI" dirty="0"/>
              <a:t>&lt;</a:t>
            </a:r>
            <a:r>
              <a:rPr lang="sl-SI" dirty="0" err="1">
                <a:solidFill>
                  <a:srgbClr val="4375C6"/>
                </a:solidFill>
              </a:rPr>
              <a:t>teiHeader</a:t>
            </a:r>
            <a:r>
              <a:rPr lang="sl-SI" dirty="0"/>
              <a:t>&gt; | &lt;</a:t>
            </a:r>
            <a:r>
              <a:rPr lang="sl-SI" dirty="0" err="1">
                <a:solidFill>
                  <a:srgbClr val="4375C6"/>
                </a:solidFill>
              </a:rPr>
              <a:t>fileDesc</a:t>
            </a:r>
            <a:r>
              <a:rPr lang="sl-SI" dirty="0"/>
              <a:t>&gt;</a:t>
            </a:r>
          </a:p>
        </p:txBody>
      </p:sp>
      <p:pic>
        <p:nvPicPr>
          <p:cNvPr id="6" name="Content Placeholder 5">
            <a:extLst>
              <a:ext uri="{FF2B5EF4-FFF2-40B4-BE49-F238E27FC236}">
                <a16:creationId xmlns:a16="http://schemas.microsoft.com/office/drawing/2014/main" id="{0350BFCA-8A72-6C91-C967-D5FBCB3987DD}"/>
              </a:ext>
            </a:extLst>
          </p:cNvPr>
          <p:cNvPicPr>
            <a:picLocks noGrp="1" noChangeAspect="1"/>
          </p:cNvPicPr>
          <p:nvPr>
            <p:ph idx="1"/>
          </p:nvPr>
        </p:nvPicPr>
        <p:blipFill>
          <a:blip r:embed="rId2"/>
          <a:stretch>
            <a:fillRect/>
          </a:stretch>
        </p:blipFill>
        <p:spPr>
          <a:xfrm>
            <a:off x="1390238" y="1402976"/>
            <a:ext cx="9562242" cy="4883169"/>
          </a:xfrm>
        </p:spPr>
      </p:pic>
    </p:spTree>
    <p:extLst>
      <p:ext uri="{BB962C8B-B14F-4D97-AF65-F5344CB8AC3E}">
        <p14:creationId xmlns:p14="http://schemas.microsoft.com/office/powerpoint/2010/main" val="212200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5D36-9AE9-66D5-B16C-06153B5603C3}"/>
              </a:ext>
            </a:extLst>
          </p:cNvPr>
          <p:cNvSpPr>
            <a:spLocks noGrp="1"/>
          </p:cNvSpPr>
          <p:nvPr>
            <p:ph type="title"/>
          </p:nvPr>
        </p:nvSpPr>
        <p:spPr>
          <a:xfrm>
            <a:off x="838200" y="334645"/>
            <a:ext cx="10515600" cy="1325563"/>
          </a:xfrm>
        </p:spPr>
        <p:txBody>
          <a:bodyPr/>
          <a:lstStyle/>
          <a:p>
            <a:r>
              <a:rPr lang="sl-SI" dirty="0"/>
              <a:t>&lt;</a:t>
            </a:r>
            <a:r>
              <a:rPr lang="sl-SI" dirty="0" err="1">
                <a:solidFill>
                  <a:srgbClr val="4375C6"/>
                </a:solidFill>
              </a:rPr>
              <a:t>teiHeader</a:t>
            </a:r>
            <a:r>
              <a:rPr lang="sl-SI" dirty="0"/>
              <a:t>&gt; | &lt;</a:t>
            </a:r>
            <a:r>
              <a:rPr lang="sl-SI" dirty="0" err="1">
                <a:solidFill>
                  <a:srgbClr val="4375C6"/>
                </a:solidFill>
              </a:rPr>
              <a:t>profileDesc</a:t>
            </a:r>
            <a:r>
              <a:rPr lang="sl-SI" dirty="0"/>
              <a:t>&gt;</a:t>
            </a:r>
          </a:p>
        </p:txBody>
      </p:sp>
      <p:pic>
        <p:nvPicPr>
          <p:cNvPr id="7" name="Content Placeholder 6">
            <a:extLst>
              <a:ext uri="{FF2B5EF4-FFF2-40B4-BE49-F238E27FC236}">
                <a16:creationId xmlns:a16="http://schemas.microsoft.com/office/drawing/2014/main" id="{237B25D7-A13A-B9C9-27CA-3C1699B11821}"/>
              </a:ext>
            </a:extLst>
          </p:cNvPr>
          <p:cNvPicPr>
            <a:picLocks noGrp="1" noChangeAspect="1"/>
          </p:cNvPicPr>
          <p:nvPr>
            <p:ph idx="1"/>
          </p:nvPr>
        </p:nvPicPr>
        <p:blipFill>
          <a:blip r:embed="rId2"/>
          <a:stretch>
            <a:fillRect/>
          </a:stretch>
        </p:blipFill>
        <p:spPr>
          <a:xfrm>
            <a:off x="1412240" y="1342374"/>
            <a:ext cx="8749615" cy="5007309"/>
          </a:xfrm>
        </p:spPr>
      </p:pic>
    </p:spTree>
    <p:extLst>
      <p:ext uri="{BB962C8B-B14F-4D97-AF65-F5344CB8AC3E}">
        <p14:creationId xmlns:p14="http://schemas.microsoft.com/office/powerpoint/2010/main" val="3984398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2D4E-5A9C-A93F-8AE7-60148D9FDEBC}"/>
              </a:ext>
            </a:extLst>
          </p:cNvPr>
          <p:cNvSpPr>
            <a:spLocks noGrp="1"/>
          </p:cNvSpPr>
          <p:nvPr>
            <p:ph type="title"/>
          </p:nvPr>
        </p:nvSpPr>
        <p:spPr>
          <a:xfrm>
            <a:off x="838200" y="365125"/>
            <a:ext cx="10515600" cy="742315"/>
          </a:xfrm>
        </p:spPr>
        <p:txBody>
          <a:bodyPr/>
          <a:lstStyle/>
          <a:p>
            <a:pPr algn="ctr"/>
            <a:r>
              <a:rPr lang="sl-SI" dirty="0"/>
              <a:t>Metapodatki publikacije na </a:t>
            </a:r>
            <a:r>
              <a:rPr lang="sl-SI" dirty="0" err="1"/>
              <a:t>SIstory</a:t>
            </a:r>
            <a:endParaRPr lang="sl-SI" dirty="0"/>
          </a:p>
        </p:txBody>
      </p:sp>
      <p:sp>
        <p:nvSpPr>
          <p:cNvPr id="3" name="Content Placeholder 2">
            <a:extLst>
              <a:ext uri="{FF2B5EF4-FFF2-40B4-BE49-F238E27FC236}">
                <a16:creationId xmlns:a16="http://schemas.microsoft.com/office/drawing/2014/main" id="{4CAB8D3A-2BEB-9991-ACBB-76DCAB454AE5}"/>
              </a:ext>
            </a:extLst>
          </p:cNvPr>
          <p:cNvSpPr>
            <a:spLocks noGrp="1"/>
          </p:cNvSpPr>
          <p:nvPr>
            <p:ph idx="1"/>
          </p:nvPr>
        </p:nvSpPr>
        <p:spPr/>
        <p:txBody>
          <a:bodyPr/>
          <a:lstStyle/>
          <a:p>
            <a:endParaRPr lang="sl-SI" dirty="0"/>
          </a:p>
          <a:p>
            <a:endParaRPr lang="sl-SI" dirty="0"/>
          </a:p>
        </p:txBody>
      </p:sp>
      <p:pic>
        <p:nvPicPr>
          <p:cNvPr id="7" name="Picture 6">
            <a:extLst>
              <a:ext uri="{FF2B5EF4-FFF2-40B4-BE49-F238E27FC236}">
                <a16:creationId xmlns:a16="http://schemas.microsoft.com/office/drawing/2014/main" id="{3C2238EE-0A21-92C3-9297-BDEDCA8CFE13}"/>
              </a:ext>
            </a:extLst>
          </p:cNvPr>
          <p:cNvPicPr>
            <a:picLocks noChangeAspect="1"/>
          </p:cNvPicPr>
          <p:nvPr/>
        </p:nvPicPr>
        <p:blipFill>
          <a:blip r:embed="rId2"/>
          <a:stretch>
            <a:fillRect/>
          </a:stretch>
        </p:blipFill>
        <p:spPr>
          <a:xfrm>
            <a:off x="2403765" y="1260365"/>
            <a:ext cx="7045035" cy="5232510"/>
          </a:xfrm>
          <a:prstGeom prst="rect">
            <a:avLst/>
          </a:prstGeom>
        </p:spPr>
      </p:pic>
    </p:spTree>
    <p:extLst>
      <p:ext uri="{BB962C8B-B14F-4D97-AF65-F5344CB8AC3E}">
        <p14:creationId xmlns:p14="http://schemas.microsoft.com/office/powerpoint/2010/main" val="3072229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FD76-0590-DE99-6FC3-C74B4B671415}"/>
              </a:ext>
            </a:extLst>
          </p:cNvPr>
          <p:cNvSpPr>
            <a:spLocks noGrp="1"/>
          </p:cNvSpPr>
          <p:nvPr>
            <p:ph type="title"/>
          </p:nvPr>
        </p:nvSpPr>
        <p:spPr/>
        <p:txBody>
          <a:bodyPr>
            <a:normAutofit/>
          </a:bodyPr>
          <a:lstStyle/>
          <a:p>
            <a:r>
              <a:rPr lang="sl-SI" sz="3200" dirty="0"/>
              <a:t>Dublin </a:t>
            </a:r>
            <a:r>
              <a:rPr lang="sl-SI" sz="3200" dirty="0" err="1"/>
              <a:t>Core</a:t>
            </a:r>
            <a:r>
              <a:rPr lang="sl-SI" sz="3200" dirty="0"/>
              <a:t> </a:t>
            </a:r>
            <a:r>
              <a:rPr lang="sl-SI" sz="3200" dirty="0" err="1"/>
              <a:t>metapodatkovni</a:t>
            </a:r>
            <a:r>
              <a:rPr lang="sl-SI" sz="3200" dirty="0"/>
              <a:t> standard – DCMI </a:t>
            </a:r>
            <a:r>
              <a:rPr lang="sl-SI" sz="3200" dirty="0" err="1"/>
              <a:t>Metadata</a:t>
            </a:r>
            <a:r>
              <a:rPr lang="sl-SI" sz="3200" dirty="0"/>
              <a:t> </a:t>
            </a:r>
            <a:r>
              <a:rPr lang="sl-SI" sz="3200" dirty="0" err="1"/>
              <a:t>Terms</a:t>
            </a:r>
            <a:endParaRPr lang="sl-SI" sz="3200" dirty="0"/>
          </a:p>
        </p:txBody>
      </p:sp>
      <p:sp>
        <p:nvSpPr>
          <p:cNvPr id="3" name="Text Placeholder 2">
            <a:extLst>
              <a:ext uri="{FF2B5EF4-FFF2-40B4-BE49-F238E27FC236}">
                <a16:creationId xmlns:a16="http://schemas.microsoft.com/office/drawing/2014/main" id="{5BF8D1F5-F717-924C-45B0-88A9595FAF87}"/>
              </a:ext>
            </a:extLst>
          </p:cNvPr>
          <p:cNvSpPr>
            <a:spLocks noGrp="1"/>
          </p:cNvSpPr>
          <p:nvPr>
            <p:ph type="body" idx="1"/>
          </p:nvPr>
        </p:nvSpPr>
        <p:spPr>
          <a:xfrm>
            <a:off x="836612" y="1278732"/>
            <a:ext cx="5157787" cy="823912"/>
          </a:xfrm>
        </p:spPr>
        <p:txBody>
          <a:bodyPr>
            <a:normAutofit fontScale="70000" lnSpcReduction="20000"/>
          </a:bodyPr>
          <a:lstStyle/>
          <a:p>
            <a:r>
              <a:rPr lang="sl-SI" dirty="0"/>
              <a:t>Lastnosti v imenskem prostoru /</a:t>
            </a:r>
            <a:r>
              <a:rPr lang="sl-SI" dirty="0" err="1"/>
              <a:t>elements</a:t>
            </a:r>
            <a:r>
              <a:rPr lang="sl-SI" dirty="0"/>
              <a:t>/1.1/</a:t>
            </a:r>
          </a:p>
          <a:p>
            <a:r>
              <a:rPr lang="sl-SI" dirty="0"/>
              <a:t>&lt;</a:t>
            </a:r>
            <a:r>
              <a:rPr lang="sl-SI" dirty="0" err="1"/>
              <a:t>dc:contributor</a:t>
            </a:r>
            <a:r>
              <a:rPr lang="sl-SI" dirty="0"/>
              <a:t>&gt;</a:t>
            </a:r>
          </a:p>
        </p:txBody>
      </p:sp>
      <p:sp>
        <p:nvSpPr>
          <p:cNvPr id="4" name="Content Placeholder 3">
            <a:extLst>
              <a:ext uri="{FF2B5EF4-FFF2-40B4-BE49-F238E27FC236}">
                <a16:creationId xmlns:a16="http://schemas.microsoft.com/office/drawing/2014/main" id="{8E865338-3D7C-3B85-DD2F-1BE565DBA90C}"/>
              </a:ext>
            </a:extLst>
          </p:cNvPr>
          <p:cNvSpPr>
            <a:spLocks noGrp="1"/>
          </p:cNvSpPr>
          <p:nvPr>
            <p:ph sz="half" idx="2"/>
          </p:nvPr>
        </p:nvSpPr>
        <p:spPr>
          <a:xfrm>
            <a:off x="836612" y="2102644"/>
            <a:ext cx="5157787" cy="3684588"/>
          </a:xfrm>
        </p:spPr>
        <p:txBody>
          <a:bodyPr numCol="2">
            <a:noAutofit/>
          </a:bodyPr>
          <a:lstStyle/>
          <a:p>
            <a:r>
              <a:rPr lang="en-US" sz="1600" dirty="0"/>
              <a:t>contributor</a:t>
            </a:r>
            <a:endParaRPr lang="sl-SI" sz="1600" dirty="0"/>
          </a:p>
          <a:p>
            <a:r>
              <a:rPr lang="en-US" sz="1600" dirty="0"/>
              <a:t>coverage</a:t>
            </a:r>
            <a:endParaRPr lang="sl-SI" sz="1600" dirty="0"/>
          </a:p>
          <a:p>
            <a:r>
              <a:rPr lang="en-US" sz="1600" dirty="0"/>
              <a:t>creator</a:t>
            </a:r>
            <a:endParaRPr lang="sl-SI" sz="1600" dirty="0"/>
          </a:p>
          <a:p>
            <a:r>
              <a:rPr lang="en-US" sz="1600" dirty="0"/>
              <a:t>date</a:t>
            </a:r>
            <a:endParaRPr lang="sl-SI" sz="1600" dirty="0"/>
          </a:p>
          <a:p>
            <a:r>
              <a:rPr lang="en-US" sz="1600" dirty="0"/>
              <a:t>description</a:t>
            </a:r>
            <a:endParaRPr lang="sl-SI" sz="1600" dirty="0"/>
          </a:p>
          <a:p>
            <a:r>
              <a:rPr lang="en-US" sz="1600" dirty="0"/>
              <a:t>format</a:t>
            </a:r>
            <a:endParaRPr lang="sl-SI" sz="1600" dirty="0"/>
          </a:p>
          <a:p>
            <a:r>
              <a:rPr lang="en-US" sz="1600" dirty="0"/>
              <a:t>identifier</a:t>
            </a:r>
            <a:endParaRPr lang="sl-SI" sz="1600" dirty="0"/>
          </a:p>
          <a:p>
            <a:r>
              <a:rPr lang="en-US" sz="1600" dirty="0"/>
              <a:t>language</a:t>
            </a:r>
            <a:endParaRPr lang="sl-SI" sz="1600" dirty="0"/>
          </a:p>
          <a:p>
            <a:r>
              <a:rPr lang="en-US" sz="1600" dirty="0"/>
              <a:t>publisher</a:t>
            </a:r>
            <a:endParaRPr lang="sl-SI" sz="1600" dirty="0"/>
          </a:p>
          <a:p>
            <a:r>
              <a:rPr lang="en-US" sz="1600" dirty="0"/>
              <a:t>relation</a:t>
            </a:r>
            <a:endParaRPr lang="sl-SI" sz="1600" dirty="0"/>
          </a:p>
          <a:p>
            <a:r>
              <a:rPr lang="en-US" sz="1600" dirty="0"/>
              <a:t>rights</a:t>
            </a:r>
            <a:endParaRPr lang="sl-SI" sz="1600" dirty="0"/>
          </a:p>
          <a:p>
            <a:r>
              <a:rPr lang="en-US" sz="1600" dirty="0"/>
              <a:t>source</a:t>
            </a:r>
            <a:endParaRPr lang="sl-SI" sz="1600" dirty="0"/>
          </a:p>
          <a:p>
            <a:r>
              <a:rPr lang="en-US" sz="1600" dirty="0"/>
              <a:t>subject</a:t>
            </a:r>
            <a:endParaRPr lang="sl-SI" sz="1600" dirty="0"/>
          </a:p>
          <a:p>
            <a:r>
              <a:rPr lang="en-US" sz="1600" dirty="0"/>
              <a:t>title</a:t>
            </a:r>
            <a:endParaRPr lang="sl-SI" sz="1600" dirty="0"/>
          </a:p>
          <a:p>
            <a:r>
              <a:rPr lang="en-US" sz="1600" dirty="0"/>
              <a:t>type</a:t>
            </a:r>
            <a:endParaRPr lang="sl-SI" sz="1600" dirty="0"/>
          </a:p>
        </p:txBody>
      </p:sp>
      <p:sp>
        <p:nvSpPr>
          <p:cNvPr id="5" name="Text Placeholder 4">
            <a:extLst>
              <a:ext uri="{FF2B5EF4-FFF2-40B4-BE49-F238E27FC236}">
                <a16:creationId xmlns:a16="http://schemas.microsoft.com/office/drawing/2014/main" id="{AA465587-D805-704F-3F0A-D9963A8D02B1}"/>
              </a:ext>
            </a:extLst>
          </p:cNvPr>
          <p:cNvSpPr>
            <a:spLocks noGrp="1"/>
          </p:cNvSpPr>
          <p:nvPr>
            <p:ph type="body" sz="quarter" idx="3"/>
          </p:nvPr>
        </p:nvSpPr>
        <p:spPr>
          <a:xfrm>
            <a:off x="6169024" y="1278732"/>
            <a:ext cx="5183188" cy="823912"/>
          </a:xfrm>
        </p:spPr>
        <p:txBody>
          <a:bodyPr>
            <a:normAutofit fontScale="92500"/>
          </a:bodyPr>
          <a:lstStyle/>
          <a:p>
            <a:r>
              <a:rPr lang="sl-SI" dirty="0"/>
              <a:t>Lastnosti v imenskem prostoru /</a:t>
            </a:r>
            <a:r>
              <a:rPr lang="sl-SI" dirty="0" err="1"/>
              <a:t>terms</a:t>
            </a:r>
            <a:r>
              <a:rPr lang="sl-SI" dirty="0"/>
              <a:t>/</a:t>
            </a:r>
          </a:p>
          <a:p>
            <a:r>
              <a:rPr lang="sl-SI" dirty="0"/>
              <a:t>&lt;</a:t>
            </a:r>
            <a:r>
              <a:rPr lang="sl-SI" dirty="0" err="1"/>
              <a:t>dcterms:contributor</a:t>
            </a:r>
            <a:r>
              <a:rPr lang="sl-SI" dirty="0"/>
              <a:t>&gt;</a:t>
            </a:r>
          </a:p>
        </p:txBody>
      </p:sp>
      <p:sp>
        <p:nvSpPr>
          <p:cNvPr id="6" name="Content Placeholder 5">
            <a:extLst>
              <a:ext uri="{FF2B5EF4-FFF2-40B4-BE49-F238E27FC236}">
                <a16:creationId xmlns:a16="http://schemas.microsoft.com/office/drawing/2014/main" id="{C626662D-F6F4-6DE5-34A4-D20E1E83F674}"/>
              </a:ext>
            </a:extLst>
          </p:cNvPr>
          <p:cNvSpPr>
            <a:spLocks noGrp="1"/>
          </p:cNvSpPr>
          <p:nvPr>
            <p:ph sz="quarter" idx="4"/>
          </p:nvPr>
        </p:nvSpPr>
        <p:spPr>
          <a:xfrm>
            <a:off x="6169024" y="2102644"/>
            <a:ext cx="5183188" cy="3684588"/>
          </a:xfrm>
        </p:spPr>
        <p:txBody>
          <a:bodyPr numCol="4">
            <a:noAutofit/>
          </a:bodyPr>
          <a:lstStyle/>
          <a:p>
            <a:r>
              <a:rPr lang="sl-SI" sz="1200" dirty="0" err="1"/>
              <a:t>abstract</a:t>
            </a:r>
            <a:endParaRPr lang="sl-SI" sz="1200" dirty="0"/>
          </a:p>
          <a:p>
            <a:r>
              <a:rPr lang="sl-SI" sz="1200" dirty="0" err="1"/>
              <a:t>accessRights</a:t>
            </a:r>
            <a:endParaRPr lang="sl-SI" sz="1200" dirty="0"/>
          </a:p>
          <a:p>
            <a:r>
              <a:rPr lang="sl-SI" sz="1200" dirty="0" err="1"/>
              <a:t>accrualMethod</a:t>
            </a:r>
            <a:endParaRPr lang="sl-SI" sz="1200" dirty="0"/>
          </a:p>
          <a:p>
            <a:r>
              <a:rPr lang="sl-SI" sz="1200" dirty="0" err="1"/>
              <a:t>accrualPeriodicity</a:t>
            </a:r>
            <a:endParaRPr lang="sl-SI" sz="1200" dirty="0"/>
          </a:p>
          <a:p>
            <a:r>
              <a:rPr lang="sl-SI" sz="1200" dirty="0" err="1"/>
              <a:t>accrualPolicy</a:t>
            </a:r>
            <a:endParaRPr lang="sl-SI" sz="1200" dirty="0"/>
          </a:p>
          <a:p>
            <a:r>
              <a:rPr lang="sl-SI" sz="1200" dirty="0"/>
              <a:t>alternative</a:t>
            </a:r>
          </a:p>
          <a:p>
            <a:r>
              <a:rPr lang="sl-SI" sz="1200" dirty="0" err="1"/>
              <a:t>audience</a:t>
            </a:r>
            <a:endParaRPr lang="sl-SI" sz="1200" dirty="0"/>
          </a:p>
          <a:p>
            <a:r>
              <a:rPr lang="sl-SI" sz="1200" dirty="0" err="1"/>
              <a:t>available</a:t>
            </a:r>
            <a:endParaRPr lang="sl-SI" sz="1200" dirty="0"/>
          </a:p>
          <a:p>
            <a:r>
              <a:rPr lang="sl-SI" sz="1200" dirty="0" err="1"/>
              <a:t>bibliographicCitation</a:t>
            </a:r>
            <a:endParaRPr lang="sl-SI" sz="1200" dirty="0"/>
          </a:p>
          <a:p>
            <a:r>
              <a:rPr lang="sl-SI" sz="1200" dirty="0" err="1"/>
              <a:t>conformsTo</a:t>
            </a:r>
            <a:endParaRPr lang="sl-SI" sz="1200" dirty="0"/>
          </a:p>
          <a:p>
            <a:r>
              <a:rPr lang="sl-SI" sz="1200" dirty="0" err="1">
                <a:solidFill>
                  <a:srgbClr val="C00000"/>
                </a:solidFill>
              </a:rPr>
              <a:t>contributor</a:t>
            </a:r>
            <a:endParaRPr lang="sl-SI" sz="1200" dirty="0">
              <a:solidFill>
                <a:srgbClr val="C00000"/>
              </a:solidFill>
            </a:endParaRPr>
          </a:p>
          <a:p>
            <a:r>
              <a:rPr lang="sl-SI" sz="1200" dirty="0" err="1">
                <a:solidFill>
                  <a:srgbClr val="C00000"/>
                </a:solidFill>
              </a:rPr>
              <a:t>coverage</a:t>
            </a:r>
            <a:endParaRPr lang="sl-SI" sz="1200" dirty="0">
              <a:solidFill>
                <a:srgbClr val="C00000"/>
              </a:solidFill>
            </a:endParaRPr>
          </a:p>
          <a:p>
            <a:r>
              <a:rPr lang="sl-SI" sz="1200" dirty="0" err="1"/>
              <a:t>created</a:t>
            </a:r>
            <a:endParaRPr lang="sl-SI" sz="1200" dirty="0"/>
          </a:p>
          <a:p>
            <a:r>
              <a:rPr lang="sl-SI" sz="1200" dirty="0" err="1">
                <a:solidFill>
                  <a:srgbClr val="C00000"/>
                </a:solidFill>
              </a:rPr>
              <a:t>creator</a:t>
            </a:r>
            <a:endParaRPr lang="sl-SI" sz="1200" dirty="0">
              <a:solidFill>
                <a:srgbClr val="C00000"/>
              </a:solidFill>
            </a:endParaRPr>
          </a:p>
          <a:p>
            <a:r>
              <a:rPr lang="sl-SI" sz="1200" dirty="0">
                <a:solidFill>
                  <a:srgbClr val="C00000"/>
                </a:solidFill>
              </a:rPr>
              <a:t>date</a:t>
            </a:r>
          </a:p>
          <a:p>
            <a:r>
              <a:rPr lang="sl-SI" sz="1200" dirty="0" err="1"/>
              <a:t>dateAccepted</a:t>
            </a:r>
            <a:endParaRPr lang="sl-SI" sz="1200" dirty="0"/>
          </a:p>
          <a:p>
            <a:r>
              <a:rPr lang="sl-SI" sz="1200" dirty="0" err="1"/>
              <a:t>dateCopyrighted</a:t>
            </a:r>
            <a:endParaRPr lang="sl-SI" sz="1200" dirty="0"/>
          </a:p>
          <a:p>
            <a:r>
              <a:rPr lang="sl-SI" sz="1200" dirty="0" err="1"/>
              <a:t>dateSubmitted</a:t>
            </a:r>
            <a:endParaRPr lang="sl-SI" sz="1200" dirty="0"/>
          </a:p>
          <a:p>
            <a:r>
              <a:rPr lang="sl-SI" sz="1200" dirty="0" err="1">
                <a:solidFill>
                  <a:srgbClr val="C00000"/>
                </a:solidFill>
              </a:rPr>
              <a:t>description</a:t>
            </a:r>
            <a:endParaRPr lang="sl-SI" sz="1200" dirty="0">
              <a:solidFill>
                <a:srgbClr val="C00000"/>
              </a:solidFill>
            </a:endParaRPr>
          </a:p>
          <a:p>
            <a:r>
              <a:rPr lang="sl-SI" sz="1200" dirty="0" err="1"/>
              <a:t>educationLevel</a:t>
            </a:r>
            <a:endParaRPr lang="sl-SI" sz="1200" dirty="0"/>
          </a:p>
          <a:p>
            <a:r>
              <a:rPr lang="sl-SI" sz="1200" dirty="0" err="1"/>
              <a:t>extent</a:t>
            </a:r>
            <a:endParaRPr lang="sl-SI" sz="1200" dirty="0"/>
          </a:p>
          <a:p>
            <a:r>
              <a:rPr lang="sl-SI" sz="1200" dirty="0">
                <a:solidFill>
                  <a:srgbClr val="C00000"/>
                </a:solidFill>
              </a:rPr>
              <a:t>format</a:t>
            </a:r>
          </a:p>
          <a:p>
            <a:r>
              <a:rPr lang="sl-SI" sz="1200" dirty="0" err="1"/>
              <a:t>hasFormat</a:t>
            </a:r>
            <a:endParaRPr lang="sl-SI" sz="1200" dirty="0"/>
          </a:p>
          <a:p>
            <a:r>
              <a:rPr lang="sl-SI" sz="1200" dirty="0" err="1"/>
              <a:t>hasPart</a:t>
            </a:r>
            <a:endParaRPr lang="sl-SI" sz="1200" dirty="0"/>
          </a:p>
          <a:p>
            <a:r>
              <a:rPr lang="sl-SI" sz="1200" dirty="0" err="1"/>
              <a:t>hasVersion</a:t>
            </a:r>
            <a:endParaRPr lang="sl-SI" sz="1200" dirty="0"/>
          </a:p>
          <a:p>
            <a:r>
              <a:rPr lang="sl-SI" sz="1200" dirty="0" err="1">
                <a:solidFill>
                  <a:srgbClr val="C00000"/>
                </a:solidFill>
              </a:rPr>
              <a:t>identifier</a:t>
            </a:r>
            <a:endParaRPr lang="sl-SI" sz="1200" dirty="0">
              <a:solidFill>
                <a:srgbClr val="C00000"/>
              </a:solidFill>
            </a:endParaRPr>
          </a:p>
          <a:p>
            <a:r>
              <a:rPr lang="sl-SI" sz="1200" dirty="0" err="1"/>
              <a:t>instructionalMethod</a:t>
            </a:r>
            <a:endParaRPr lang="sl-SI" sz="1200" dirty="0"/>
          </a:p>
          <a:p>
            <a:r>
              <a:rPr lang="sl-SI" sz="1200" dirty="0" err="1"/>
              <a:t>isFormatOf</a:t>
            </a:r>
            <a:endParaRPr lang="sl-SI" sz="1200" dirty="0"/>
          </a:p>
          <a:p>
            <a:r>
              <a:rPr lang="sl-SI" sz="1200" dirty="0" err="1"/>
              <a:t>isPartOf</a:t>
            </a:r>
            <a:endParaRPr lang="sl-SI" sz="1200" dirty="0"/>
          </a:p>
          <a:p>
            <a:r>
              <a:rPr lang="sl-SI" sz="1200" dirty="0" err="1"/>
              <a:t>isReferencedBy</a:t>
            </a:r>
            <a:endParaRPr lang="sl-SI" sz="1200" dirty="0"/>
          </a:p>
          <a:p>
            <a:r>
              <a:rPr lang="sl-SI" sz="1200" dirty="0" err="1"/>
              <a:t>isReplacedBy</a:t>
            </a:r>
            <a:endParaRPr lang="sl-SI" sz="1200" dirty="0"/>
          </a:p>
          <a:p>
            <a:r>
              <a:rPr lang="sl-SI" sz="1200" dirty="0" err="1"/>
              <a:t>isRequiredBy</a:t>
            </a:r>
            <a:endParaRPr lang="sl-SI" sz="1200" dirty="0"/>
          </a:p>
          <a:p>
            <a:r>
              <a:rPr lang="sl-SI" sz="1200" dirty="0" err="1"/>
              <a:t>issued</a:t>
            </a:r>
            <a:endParaRPr lang="sl-SI" sz="1200" dirty="0"/>
          </a:p>
          <a:p>
            <a:r>
              <a:rPr lang="sl-SI" sz="1200" dirty="0" err="1"/>
              <a:t>isVersionOf</a:t>
            </a:r>
            <a:endParaRPr lang="sl-SI" sz="1200" dirty="0"/>
          </a:p>
          <a:p>
            <a:r>
              <a:rPr lang="sl-SI" sz="1200" dirty="0" err="1">
                <a:solidFill>
                  <a:srgbClr val="C00000"/>
                </a:solidFill>
              </a:rPr>
              <a:t>language</a:t>
            </a:r>
            <a:endParaRPr lang="sl-SI" sz="1200" dirty="0">
              <a:solidFill>
                <a:srgbClr val="C00000"/>
              </a:solidFill>
            </a:endParaRPr>
          </a:p>
          <a:p>
            <a:r>
              <a:rPr lang="sl-SI" sz="1200" dirty="0" err="1"/>
              <a:t>license</a:t>
            </a:r>
            <a:endParaRPr lang="sl-SI" sz="1200" dirty="0"/>
          </a:p>
          <a:p>
            <a:r>
              <a:rPr lang="sl-SI" sz="1200" dirty="0"/>
              <a:t>mediator</a:t>
            </a:r>
          </a:p>
          <a:p>
            <a:r>
              <a:rPr lang="sl-SI" sz="1200" dirty="0" err="1"/>
              <a:t>medium</a:t>
            </a:r>
            <a:endParaRPr lang="sl-SI" sz="1200" dirty="0"/>
          </a:p>
          <a:p>
            <a:r>
              <a:rPr lang="sl-SI" sz="1200" dirty="0" err="1"/>
              <a:t>modified</a:t>
            </a:r>
            <a:endParaRPr lang="sl-SI" sz="1200" dirty="0"/>
          </a:p>
          <a:p>
            <a:r>
              <a:rPr lang="sl-SI" sz="1200" dirty="0" err="1"/>
              <a:t>provenance</a:t>
            </a:r>
            <a:endParaRPr lang="sl-SI" sz="1200" dirty="0"/>
          </a:p>
          <a:p>
            <a:r>
              <a:rPr lang="sl-SI" sz="1200" dirty="0" err="1">
                <a:solidFill>
                  <a:srgbClr val="C00000"/>
                </a:solidFill>
              </a:rPr>
              <a:t>publisher</a:t>
            </a:r>
            <a:endParaRPr lang="sl-SI" sz="1200" dirty="0">
              <a:solidFill>
                <a:srgbClr val="C00000"/>
              </a:solidFill>
            </a:endParaRPr>
          </a:p>
          <a:p>
            <a:r>
              <a:rPr lang="sl-SI" sz="1200" dirty="0" err="1"/>
              <a:t>references</a:t>
            </a:r>
            <a:endParaRPr lang="sl-SI" sz="1200" dirty="0"/>
          </a:p>
          <a:p>
            <a:r>
              <a:rPr lang="sl-SI" sz="1200" dirty="0" err="1">
                <a:solidFill>
                  <a:srgbClr val="C00000"/>
                </a:solidFill>
              </a:rPr>
              <a:t>relation</a:t>
            </a:r>
            <a:endParaRPr lang="sl-SI" sz="1200" dirty="0">
              <a:solidFill>
                <a:srgbClr val="C00000"/>
              </a:solidFill>
            </a:endParaRPr>
          </a:p>
          <a:p>
            <a:r>
              <a:rPr lang="sl-SI" sz="1200" dirty="0" err="1"/>
              <a:t>replaces</a:t>
            </a:r>
            <a:endParaRPr lang="sl-SI" sz="1200" dirty="0"/>
          </a:p>
          <a:p>
            <a:r>
              <a:rPr lang="sl-SI" sz="1200" dirty="0" err="1"/>
              <a:t>requires</a:t>
            </a:r>
            <a:endParaRPr lang="sl-SI" sz="1200" dirty="0"/>
          </a:p>
          <a:p>
            <a:r>
              <a:rPr lang="sl-SI" sz="1200" dirty="0" err="1">
                <a:solidFill>
                  <a:srgbClr val="C00000"/>
                </a:solidFill>
              </a:rPr>
              <a:t>rights</a:t>
            </a:r>
            <a:endParaRPr lang="sl-SI" sz="1200" dirty="0">
              <a:solidFill>
                <a:srgbClr val="C00000"/>
              </a:solidFill>
            </a:endParaRPr>
          </a:p>
          <a:p>
            <a:r>
              <a:rPr lang="sl-SI" sz="1200" dirty="0" err="1"/>
              <a:t>rightsHolder</a:t>
            </a:r>
            <a:endParaRPr lang="sl-SI" sz="1200" dirty="0"/>
          </a:p>
          <a:p>
            <a:r>
              <a:rPr lang="sl-SI" sz="1200" dirty="0" err="1">
                <a:solidFill>
                  <a:srgbClr val="C00000"/>
                </a:solidFill>
              </a:rPr>
              <a:t>source</a:t>
            </a:r>
            <a:endParaRPr lang="sl-SI" sz="1200" dirty="0">
              <a:solidFill>
                <a:srgbClr val="C00000"/>
              </a:solidFill>
            </a:endParaRPr>
          </a:p>
          <a:p>
            <a:r>
              <a:rPr lang="sl-SI" sz="1200" dirty="0" err="1"/>
              <a:t>spatial</a:t>
            </a:r>
            <a:endParaRPr lang="sl-SI" sz="1200" dirty="0"/>
          </a:p>
          <a:p>
            <a:r>
              <a:rPr lang="sl-SI" sz="1200" dirty="0" err="1">
                <a:solidFill>
                  <a:srgbClr val="C00000"/>
                </a:solidFill>
              </a:rPr>
              <a:t>subject</a:t>
            </a:r>
            <a:endParaRPr lang="sl-SI" sz="1200" dirty="0">
              <a:solidFill>
                <a:srgbClr val="C00000"/>
              </a:solidFill>
            </a:endParaRPr>
          </a:p>
          <a:p>
            <a:r>
              <a:rPr lang="sl-SI" sz="1200" dirty="0" err="1"/>
              <a:t>tableOfContents</a:t>
            </a:r>
            <a:endParaRPr lang="sl-SI" sz="1200" dirty="0"/>
          </a:p>
          <a:p>
            <a:r>
              <a:rPr lang="sl-SI" sz="1200" dirty="0" err="1"/>
              <a:t>temporal</a:t>
            </a:r>
            <a:endParaRPr lang="sl-SI" sz="1200" dirty="0"/>
          </a:p>
          <a:p>
            <a:r>
              <a:rPr lang="sl-SI" sz="1200" dirty="0">
                <a:solidFill>
                  <a:srgbClr val="C00000"/>
                </a:solidFill>
              </a:rPr>
              <a:t>title</a:t>
            </a:r>
          </a:p>
          <a:p>
            <a:r>
              <a:rPr lang="sl-SI" sz="1200" dirty="0" err="1">
                <a:solidFill>
                  <a:srgbClr val="C00000"/>
                </a:solidFill>
              </a:rPr>
              <a:t>type</a:t>
            </a:r>
            <a:endParaRPr lang="sl-SI" sz="1200" dirty="0">
              <a:solidFill>
                <a:srgbClr val="C00000"/>
              </a:solidFill>
            </a:endParaRPr>
          </a:p>
          <a:p>
            <a:r>
              <a:rPr lang="sl-SI" sz="1200" dirty="0" err="1"/>
              <a:t>valid</a:t>
            </a:r>
            <a:endParaRPr lang="sl-SI" sz="1200" dirty="0"/>
          </a:p>
        </p:txBody>
      </p:sp>
    </p:spTree>
    <p:extLst>
      <p:ext uri="{BB962C8B-B14F-4D97-AF65-F5344CB8AC3E}">
        <p14:creationId xmlns:p14="http://schemas.microsoft.com/office/powerpoint/2010/main" val="38738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A4F8-A09A-B245-0316-C1EE80A6702C}"/>
              </a:ext>
            </a:extLst>
          </p:cNvPr>
          <p:cNvSpPr>
            <a:spLocks noGrp="1"/>
          </p:cNvSpPr>
          <p:nvPr>
            <p:ph type="title"/>
          </p:nvPr>
        </p:nvSpPr>
        <p:spPr>
          <a:xfrm>
            <a:off x="838200" y="365125"/>
            <a:ext cx="10515600" cy="1214293"/>
          </a:xfrm>
        </p:spPr>
        <p:txBody>
          <a:bodyPr/>
          <a:lstStyle/>
          <a:p>
            <a:r>
              <a:rPr lang="sl-SI" dirty="0"/>
              <a:t>Uvod v označevanje besedilnih virov</a:t>
            </a:r>
          </a:p>
        </p:txBody>
      </p:sp>
      <p:sp>
        <p:nvSpPr>
          <p:cNvPr id="3" name="Content Placeholder 2">
            <a:extLst>
              <a:ext uri="{FF2B5EF4-FFF2-40B4-BE49-F238E27FC236}">
                <a16:creationId xmlns:a16="http://schemas.microsoft.com/office/drawing/2014/main" id="{CE56F028-B864-5ECA-8D6C-834DA2FDFCE2}"/>
              </a:ext>
            </a:extLst>
          </p:cNvPr>
          <p:cNvSpPr>
            <a:spLocks noGrp="1"/>
          </p:cNvSpPr>
          <p:nvPr>
            <p:ph idx="1"/>
          </p:nvPr>
        </p:nvSpPr>
        <p:spPr>
          <a:xfrm>
            <a:off x="838200" y="1579418"/>
            <a:ext cx="10515600" cy="4351338"/>
          </a:xfrm>
        </p:spPr>
        <p:txBody>
          <a:bodyPr>
            <a:normAutofit lnSpcReduction="10000"/>
          </a:bodyPr>
          <a:lstStyle/>
          <a:p>
            <a:r>
              <a:rPr lang="sl-SI" dirty="0"/>
              <a:t>Kaj je </a:t>
            </a:r>
            <a:r>
              <a:rPr lang="sl-SI" dirty="0" err="1"/>
              <a:t>Text</a:t>
            </a:r>
            <a:r>
              <a:rPr lang="sl-SI" dirty="0"/>
              <a:t> </a:t>
            </a:r>
            <a:r>
              <a:rPr lang="sl-SI" dirty="0" err="1"/>
              <a:t>Encoding</a:t>
            </a:r>
            <a:r>
              <a:rPr lang="sl-SI" dirty="0"/>
              <a:t> </a:t>
            </a:r>
            <a:r>
              <a:rPr lang="sl-SI" dirty="0" err="1"/>
              <a:t>Initiative</a:t>
            </a:r>
            <a:r>
              <a:rPr lang="sl-SI" dirty="0"/>
              <a:t> / TEI</a:t>
            </a:r>
          </a:p>
          <a:p>
            <a:pPr lvl="1"/>
            <a:r>
              <a:rPr lang="sl-SI" dirty="0"/>
              <a:t> je standard za predstavitev besedilnega gradiva v digitalni obliki s pomočjo kodiranja besedila</a:t>
            </a:r>
          </a:p>
          <a:p>
            <a:pPr lvl="1"/>
            <a:r>
              <a:rPr lang="sl-SI" dirty="0"/>
              <a:t>ta standard je skupni produkt skupnosti učenjakov, predvsem s področja humanistike, družboslovja in jezikoslovja, ki so organizirani v konzorciju TEI (</a:t>
            </a:r>
            <a:r>
              <a:rPr lang="sl-SI" i="1" dirty="0"/>
              <a:t>TEI </a:t>
            </a:r>
            <a:r>
              <a:rPr lang="sl-SI" i="1" dirty="0" err="1"/>
              <a:t>Consortium</a:t>
            </a:r>
            <a:r>
              <a:rPr lang="sl-SI" dirty="0"/>
              <a:t>)</a:t>
            </a:r>
          </a:p>
          <a:p>
            <a:pPr lvl="1"/>
            <a:r>
              <a:rPr lang="sl-SI" dirty="0"/>
              <a:t>TEI konzorcij je neprofitna članska organizacija, ki upravlja širok nabor dejavnosti, kot so razvoj, objava in vzdrževanje standarda za kodiranje besedila, dokumentiranega v smernicah TEI (TEI </a:t>
            </a:r>
            <a:r>
              <a:rPr lang="sl-SI" dirty="0" err="1"/>
              <a:t>Guidelines</a:t>
            </a:r>
            <a:r>
              <a:rPr lang="sl-SI" dirty="0"/>
              <a:t>)</a:t>
            </a:r>
          </a:p>
          <a:p>
            <a:pPr lvl="1"/>
            <a:r>
              <a:rPr lang="sl-SI" dirty="0"/>
              <a:t>TEI smernice predstavljajo označevalni jezik in nabor značk, ki ga je predlagal konzorcij TEI, kot tudi njegovo spletno ali tiskano dokumentacijo. </a:t>
            </a:r>
            <a:r>
              <a:rPr lang="sl-SI" dirty="0">
                <a:hlinkClick r:id="rId2"/>
              </a:rPr>
              <a:t>https://www.tei-c.org/release/doc/tei-p5-doc/en/html/index.html</a:t>
            </a:r>
            <a:r>
              <a:rPr lang="sl-SI" dirty="0"/>
              <a:t> </a:t>
            </a:r>
          </a:p>
        </p:txBody>
      </p:sp>
    </p:spTree>
    <p:extLst>
      <p:ext uri="{BB962C8B-B14F-4D97-AF65-F5344CB8AC3E}">
        <p14:creationId xmlns:p14="http://schemas.microsoft.com/office/powerpoint/2010/main" val="36831370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E0C9-7557-1706-7A97-0F5757B4FEB0}"/>
              </a:ext>
            </a:extLst>
          </p:cNvPr>
          <p:cNvSpPr>
            <a:spLocks noGrp="1"/>
          </p:cNvSpPr>
          <p:nvPr>
            <p:ph type="title"/>
          </p:nvPr>
        </p:nvSpPr>
        <p:spPr>
          <a:xfrm>
            <a:off x="838200" y="365125"/>
            <a:ext cx="10515600" cy="955675"/>
          </a:xfrm>
        </p:spPr>
        <p:txBody>
          <a:bodyPr/>
          <a:lstStyle/>
          <a:p>
            <a:pPr algn="ctr"/>
            <a:r>
              <a:rPr lang="sl-SI" dirty="0"/>
              <a:t>Metapodatki publikacije na </a:t>
            </a:r>
            <a:r>
              <a:rPr lang="sl-SI" dirty="0" err="1"/>
              <a:t>SIstory</a:t>
            </a:r>
            <a:endParaRPr lang="sl-SI" dirty="0"/>
          </a:p>
        </p:txBody>
      </p:sp>
      <p:pic>
        <p:nvPicPr>
          <p:cNvPr id="5" name="Content Placeholder 4">
            <a:extLst>
              <a:ext uri="{FF2B5EF4-FFF2-40B4-BE49-F238E27FC236}">
                <a16:creationId xmlns:a16="http://schemas.microsoft.com/office/drawing/2014/main" id="{EBD54EFF-2C44-7B6B-A742-9D767B128B69}"/>
              </a:ext>
            </a:extLst>
          </p:cNvPr>
          <p:cNvPicPr>
            <a:picLocks noGrp="1" noChangeAspect="1"/>
          </p:cNvPicPr>
          <p:nvPr>
            <p:ph idx="1"/>
          </p:nvPr>
        </p:nvPicPr>
        <p:blipFill>
          <a:blip r:embed="rId2"/>
          <a:stretch>
            <a:fillRect/>
          </a:stretch>
        </p:blipFill>
        <p:spPr>
          <a:xfrm>
            <a:off x="2073762" y="1320800"/>
            <a:ext cx="8044475" cy="4608736"/>
          </a:xfrm>
        </p:spPr>
      </p:pic>
    </p:spTree>
    <p:extLst>
      <p:ext uri="{BB962C8B-B14F-4D97-AF65-F5344CB8AC3E}">
        <p14:creationId xmlns:p14="http://schemas.microsoft.com/office/powerpoint/2010/main" val="465060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A3ABA0-6149-0CA3-4479-DD45ABA1F72A}"/>
              </a:ext>
            </a:extLst>
          </p:cNvPr>
          <p:cNvSpPr>
            <a:spLocks noGrp="1"/>
          </p:cNvSpPr>
          <p:nvPr>
            <p:ph idx="1"/>
          </p:nvPr>
        </p:nvSpPr>
        <p:spPr>
          <a:xfrm>
            <a:off x="599661" y="1060354"/>
            <a:ext cx="10515600" cy="4351338"/>
          </a:xfrm>
        </p:spPr>
        <p:txBody>
          <a:bodyPr>
            <a:normAutofit lnSpcReduction="10000"/>
          </a:bodyPr>
          <a:lstStyle/>
          <a:p>
            <a:r>
              <a:rPr lang="sl-SI" dirty="0" err="1"/>
              <a:t>dcterms:identifier</a:t>
            </a:r>
            <a:endParaRPr lang="sl-SI" dirty="0"/>
          </a:p>
          <a:p>
            <a:r>
              <a:rPr lang="sl-SI" dirty="0" err="1"/>
              <a:t>dcterms:title</a:t>
            </a:r>
            <a:endParaRPr lang="sl-SI" dirty="0"/>
          </a:p>
          <a:p>
            <a:r>
              <a:rPr lang="sl-SI" dirty="0" err="1"/>
              <a:t>dcterms:creator</a:t>
            </a:r>
            <a:endParaRPr lang="sl-SI" dirty="0"/>
          </a:p>
          <a:p>
            <a:r>
              <a:rPr lang="sl-SI" dirty="0" err="1"/>
              <a:t>dcterms:subject</a:t>
            </a:r>
            <a:endParaRPr lang="sl-SI" dirty="0"/>
          </a:p>
          <a:p>
            <a:r>
              <a:rPr lang="sl-SI" dirty="0" err="1"/>
              <a:t>dcterms:publisher</a:t>
            </a:r>
            <a:endParaRPr lang="sl-SI" dirty="0"/>
          </a:p>
          <a:p>
            <a:r>
              <a:rPr lang="sl-SI" dirty="0" err="1"/>
              <a:t>dcterms:date</a:t>
            </a:r>
            <a:endParaRPr lang="sl-SI" dirty="0"/>
          </a:p>
          <a:p>
            <a:r>
              <a:rPr lang="sl-SI" dirty="0" err="1"/>
              <a:t>dcterms:type</a:t>
            </a:r>
            <a:endParaRPr lang="sl-SI" dirty="0"/>
          </a:p>
          <a:p>
            <a:r>
              <a:rPr lang="sl-SI" dirty="0" err="1"/>
              <a:t>dcterms:language</a:t>
            </a:r>
            <a:endParaRPr lang="sl-SI" dirty="0"/>
          </a:p>
          <a:p>
            <a:r>
              <a:rPr lang="sl-SI" dirty="0" err="1"/>
              <a:t>dcterms:licence</a:t>
            </a:r>
            <a:endParaRPr lang="sl-SI" dirty="0"/>
          </a:p>
          <a:p>
            <a:pPr marL="0" indent="0">
              <a:buNone/>
            </a:pPr>
            <a:endParaRPr lang="sl-SI" dirty="0"/>
          </a:p>
          <a:p>
            <a:endParaRPr lang="sl-SI" dirty="0"/>
          </a:p>
        </p:txBody>
      </p:sp>
      <p:pic>
        <p:nvPicPr>
          <p:cNvPr id="4" name="Content Placeholder 4">
            <a:extLst>
              <a:ext uri="{FF2B5EF4-FFF2-40B4-BE49-F238E27FC236}">
                <a16:creationId xmlns:a16="http://schemas.microsoft.com/office/drawing/2014/main" id="{02CE008F-AF1F-6F30-53B0-62FD2E0A22B3}"/>
              </a:ext>
            </a:extLst>
          </p:cNvPr>
          <p:cNvPicPr>
            <a:picLocks noChangeAspect="1"/>
          </p:cNvPicPr>
          <p:nvPr/>
        </p:nvPicPr>
        <p:blipFill>
          <a:blip r:embed="rId2"/>
          <a:stretch>
            <a:fillRect/>
          </a:stretch>
        </p:blipFill>
        <p:spPr>
          <a:xfrm>
            <a:off x="3908986" y="931655"/>
            <a:ext cx="8044475" cy="4608736"/>
          </a:xfrm>
          <a:prstGeom prst="rect">
            <a:avLst/>
          </a:prstGeom>
        </p:spPr>
      </p:pic>
    </p:spTree>
    <p:extLst>
      <p:ext uri="{BB962C8B-B14F-4D97-AF65-F5344CB8AC3E}">
        <p14:creationId xmlns:p14="http://schemas.microsoft.com/office/powerpoint/2010/main" val="871863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B60F-B47A-4706-9529-FBF0D761DC35}"/>
              </a:ext>
            </a:extLst>
          </p:cNvPr>
          <p:cNvSpPr>
            <a:spLocks noGrp="1"/>
          </p:cNvSpPr>
          <p:nvPr>
            <p:ph type="title"/>
          </p:nvPr>
        </p:nvSpPr>
        <p:spPr>
          <a:xfrm>
            <a:off x="838200" y="365126"/>
            <a:ext cx="10515600" cy="734470"/>
          </a:xfrm>
        </p:spPr>
        <p:txBody>
          <a:bodyPr>
            <a:noAutofit/>
          </a:bodyPr>
          <a:lstStyle/>
          <a:p>
            <a:pPr algn="ctr"/>
            <a:r>
              <a:rPr lang="sl-SI" sz="2800" dirty="0"/>
              <a:t>Označevanje imenskih entitet (seminar; TEI modul za označevanje imen, datumov, krajev in ljudi)</a:t>
            </a:r>
          </a:p>
        </p:txBody>
      </p:sp>
      <p:pic>
        <p:nvPicPr>
          <p:cNvPr id="4" name="Content Placeholder 3">
            <a:extLst>
              <a:ext uri="{FF2B5EF4-FFF2-40B4-BE49-F238E27FC236}">
                <a16:creationId xmlns:a16="http://schemas.microsoft.com/office/drawing/2014/main" id="{D118E5AC-07EE-E883-7393-BA837F479651}"/>
              </a:ext>
            </a:extLst>
          </p:cNvPr>
          <p:cNvPicPr>
            <a:picLocks noGrp="1" noChangeAspect="1"/>
          </p:cNvPicPr>
          <p:nvPr>
            <p:ph idx="1"/>
          </p:nvPr>
        </p:nvPicPr>
        <p:blipFill>
          <a:blip r:embed="rId2"/>
          <a:stretch>
            <a:fillRect/>
          </a:stretch>
        </p:blipFill>
        <p:spPr>
          <a:xfrm>
            <a:off x="2745804" y="1099596"/>
            <a:ext cx="6700392" cy="4604126"/>
          </a:xfrm>
          <a:prstGeom prst="rect">
            <a:avLst/>
          </a:prstGeom>
          <a:ln>
            <a:no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36423D4-A29E-6000-9C01-B0138B942422}"/>
              </a:ext>
            </a:extLst>
          </p:cNvPr>
          <p:cNvSpPr txBox="1"/>
          <p:nvPr/>
        </p:nvSpPr>
        <p:spPr>
          <a:xfrm>
            <a:off x="1477701" y="5754210"/>
            <a:ext cx="9236597" cy="738664"/>
          </a:xfrm>
          <a:prstGeom prst="rect">
            <a:avLst/>
          </a:prstGeom>
          <a:noFill/>
        </p:spPr>
        <p:txBody>
          <a:bodyPr wrap="square">
            <a:spAutoFit/>
          </a:bodyPr>
          <a:lstStyle/>
          <a:p>
            <a:pPr algn="ctr"/>
            <a:r>
              <a:rPr lang="sl-SI" sz="1400" dirty="0"/>
              <a:t>Valenčič, Vlado, Židje v preteklosti Ljubljane. 1992, str. 122.</a:t>
            </a:r>
            <a:br>
              <a:rPr lang="sl-SI" sz="1400" dirty="0"/>
            </a:br>
            <a:r>
              <a:rPr lang="sl-SI" sz="1400" dirty="0"/>
              <a:t> </a:t>
            </a:r>
            <a:r>
              <a:rPr lang="sl-SI" sz="1400" dirty="0">
                <a:hlinkClick r:id="rId3"/>
              </a:rPr>
              <a:t>https://www.sistory.si/media/legacy/publikacije/38001-39000/38193/36_299_Zidje_v_preteklosti_Ljubljana.pdf</a:t>
            </a:r>
            <a:endParaRPr lang="sl-SI" sz="1400" dirty="0"/>
          </a:p>
          <a:p>
            <a:endParaRPr lang="sl-SI" sz="1400" dirty="0"/>
          </a:p>
        </p:txBody>
      </p:sp>
    </p:spTree>
    <p:extLst>
      <p:ext uri="{BB962C8B-B14F-4D97-AF65-F5344CB8AC3E}">
        <p14:creationId xmlns:p14="http://schemas.microsoft.com/office/powerpoint/2010/main" val="17354902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B60F-B47A-4706-9529-FBF0D761DC35}"/>
              </a:ext>
            </a:extLst>
          </p:cNvPr>
          <p:cNvSpPr>
            <a:spLocks noGrp="1"/>
          </p:cNvSpPr>
          <p:nvPr>
            <p:ph type="title"/>
          </p:nvPr>
        </p:nvSpPr>
        <p:spPr/>
        <p:txBody>
          <a:bodyPr>
            <a:normAutofit/>
          </a:bodyPr>
          <a:lstStyle/>
          <a:p>
            <a:pPr algn="ctr"/>
            <a:r>
              <a:rPr lang="sl-SI" dirty="0"/>
              <a:t>Opombe na koncu besedila</a:t>
            </a:r>
          </a:p>
        </p:txBody>
      </p:sp>
      <p:pic>
        <p:nvPicPr>
          <p:cNvPr id="9" name="Content Placeholder 8">
            <a:extLst>
              <a:ext uri="{FF2B5EF4-FFF2-40B4-BE49-F238E27FC236}">
                <a16:creationId xmlns:a16="http://schemas.microsoft.com/office/drawing/2014/main" id="{E5518CEF-F61F-C1EA-5093-72DBD5075C41}"/>
              </a:ext>
            </a:extLst>
          </p:cNvPr>
          <p:cNvPicPr>
            <a:picLocks noGrp="1" noChangeAspect="1"/>
          </p:cNvPicPr>
          <p:nvPr>
            <p:ph idx="1"/>
          </p:nvPr>
        </p:nvPicPr>
        <p:blipFill>
          <a:blip r:embed="rId2"/>
          <a:stretch>
            <a:fillRect/>
          </a:stretch>
        </p:blipFill>
        <p:spPr>
          <a:xfrm>
            <a:off x="2614126" y="2376466"/>
            <a:ext cx="6963747" cy="1305107"/>
          </a:xfrm>
        </p:spPr>
      </p:pic>
    </p:spTree>
    <p:extLst>
      <p:ext uri="{BB962C8B-B14F-4D97-AF65-F5344CB8AC3E}">
        <p14:creationId xmlns:p14="http://schemas.microsoft.com/office/powerpoint/2010/main" val="3302372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4391-AB62-279E-BEF3-B0B5E92EF956}"/>
              </a:ext>
            </a:extLst>
          </p:cNvPr>
          <p:cNvSpPr>
            <a:spLocks noGrp="1"/>
          </p:cNvSpPr>
          <p:nvPr>
            <p:ph type="title"/>
          </p:nvPr>
        </p:nvSpPr>
        <p:spPr/>
        <p:txBody>
          <a:bodyPr>
            <a:normAutofit/>
          </a:bodyPr>
          <a:lstStyle/>
          <a:p>
            <a:pPr algn="ctr"/>
            <a:r>
              <a:rPr lang="sl-SI" sz="4000" dirty="0"/>
              <a:t>Osnovni odstavek &lt;</a:t>
            </a:r>
            <a:r>
              <a:rPr lang="sl-SI" sz="4000" dirty="0">
                <a:solidFill>
                  <a:srgbClr val="4375C6"/>
                </a:solidFill>
              </a:rPr>
              <a:t>p</a:t>
            </a:r>
            <a:r>
              <a:rPr lang="sl-SI" sz="4000" dirty="0"/>
              <a:t>&gt; brez dodatnega označevanja</a:t>
            </a:r>
          </a:p>
        </p:txBody>
      </p:sp>
      <p:pic>
        <p:nvPicPr>
          <p:cNvPr id="13" name="Picture 12">
            <a:extLst>
              <a:ext uri="{FF2B5EF4-FFF2-40B4-BE49-F238E27FC236}">
                <a16:creationId xmlns:a16="http://schemas.microsoft.com/office/drawing/2014/main" id="{19954C55-08CE-2445-72A6-A5457A0B1960}"/>
              </a:ext>
            </a:extLst>
          </p:cNvPr>
          <p:cNvPicPr>
            <a:picLocks noChangeAspect="1"/>
          </p:cNvPicPr>
          <p:nvPr/>
        </p:nvPicPr>
        <p:blipFill>
          <a:blip r:embed="rId2"/>
          <a:stretch>
            <a:fillRect/>
          </a:stretch>
        </p:blipFill>
        <p:spPr>
          <a:xfrm>
            <a:off x="2423600" y="1647576"/>
            <a:ext cx="7344800" cy="3562847"/>
          </a:xfrm>
          <a:prstGeom prst="rect">
            <a:avLst/>
          </a:prstGeom>
        </p:spPr>
      </p:pic>
    </p:spTree>
    <p:extLst>
      <p:ext uri="{BB962C8B-B14F-4D97-AF65-F5344CB8AC3E}">
        <p14:creationId xmlns:p14="http://schemas.microsoft.com/office/powerpoint/2010/main" val="1592022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E2AD-E8EE-1446-DB92-9FA86C33CB59}"/>
              </a:ext>
            </a:extLst>
          </p:cNvPr>
          <p:cNvSpPr>
            <a:spLocks noGrp="1"/>
          </p:cNvSpPr>
          <p:nvPr>
            <p:ph type="title"/>
          </p:nvPr>
        </p:nvSpPr>
        <p:spPr>
          <a:xfrm>
            <a:off x="838200" y="365125"/>
            <a:ext cx="10515600" cy="2135008"/>
          </a:xfrm>
        </p:spPr>
        <p:txBody>
          <a:bodyPr>
            <a:normAutofit/>
          </a:bodyPr>
          <a:lstStyle/>
          <a:p>
            <a:pPr algn="ctr"/>
            <a:r>
              <a:rPr lang="sl-SI" sz="3600" dirty="0"/>
              <a:t>Označevanje imenskih entitet (seminar; TEI modul za označevanje imen, datumov, krajev in ljudi)</a:t>
            </a:r>
            <a:br>
              <a:rPr lang="sl-SI" sz="3600" dirty="0"/>
            </a:br>
            <a:r>
              <a:rPr lang="sl-SI" sz="3600" dirty="0"/>
              <a:t>Primarni vir – Podrobnejše označevanje</a:t>
            </a:r>
          </a:p>
        </p:txBody>
      </p:sp>
      <p:sp>
        <p:nvSpPr>
          <p:cNvPr id="3" name="Content Placeholder 2">
            <a:extLst>
              <a:ext uri="{FF2B5EF4-FFF2-40B4-BE49-F238E27FC236}">
                <a16:creationId xmlns:a16="http://schemas.microsoft.com/office/drawing/2014/main" id="{6654C378-511B-6635-B023-A4F8A030AF5E}"/>
              </a:ext>
            </a:extLst>
          </p:cNvPr>
          <p:cNvSpPr>
            <a:spLocks noGrp="1"/>
          </p:cNvSpPr>
          <p:nvPr>
            <p:ph idx="1"/>
          </p:nvPr>
        </p:nvSpPr>
        <p:spPr>
          <a:xfrm>
            <a:off x="838200" y="2506662"/>
            <a:ext cx="10515600" cy="3720518"/>
          </a:xfrm>
        </p:spPr>
        <p:txBody>
          <a:bodyPr/>
          <a:lstStyle/>
          <a:p>
            <a:r>
              <a:rPr lang="sl-SI" dirty="0"/>
              <a:t>TEI omogoča več načinov označevanja imen in imenskih izrazov</a:t>
            </a:r>
          </a:p>
          <a:p>
            <a:pPr lvl="1"/>
            <a:r>
              <a:rPr lang="sl-SI" dirty="0"/>
              <a:t>&lt;</a:t>
            </a:r>
            <a:r>
              <a:rPr lang="sl-SI" dirty="0" err="1">
                <a:solidFill>
                  <a:srgbClr val="4375C6"/>
                </a:solidFill>
              </a:rPr>
              <a:t>rs</a:t>
            </a:r>
            <a:r>
              <a:rPr lang="sl-SI" dirty="0"/>
              <a:t>&gt; vsebuje niz, ki se nanaša na osebo ali kraj, npr. "njegova gospa", "ona" itd. </a:t>
            </a:r>
          </a:p>
          <a:p>
            <a:pPr lvl="1"/>
            <a:r>
              <a:rPr lang="sl-SI" dirty="0"/>
              <a:t>&lt;</a:t>
            </a:r>
            <a:r>
              <a:rPr lang="sl-SI" dirty="0">
                <a:solidFill>
                  <a:srgbClr val="4375C6"/>
                </a:solidFill>
              </a:rPr>
              <a:t>name</a:t>
            </a:r>
            <a:r>
              <a:rPr lang="sl-SI" dirty="0"/>
              <a:t>&gt; vsebuje lastni samostalnik ali samostalniško besedno zvezo, npr. „France Prešeren“ in „Vrba na Gorenjskem“</a:t>
            </a:r>
          </a:p>
          <a:p>
            <a:pPr lvl="1"/>
            <a:r>
              <a:rPr lang="sl-SI" dirty="0"/>
              <a:t>Z atributom </a:t>
            </a:r>
            <a:r>
              <a:rPr lang="sl-SI" dirty="0">
                <a:solidFill>
                  <a:schemeClr val="accent2">
                    <a:lumMod val="75000"/>
                  </a:schemeClr>
                </a:solidFill>
              </a:rPr>
              <a:t>@type </a:t>
            </a:r>
            <a:r>
              <a:rPr lang="sl-SI" dirty="0"/>
              <a:t>razlikujemo osebe in kraje</a:t>
            </a:r>
          </a:p>
          <a:p>
            <a:pPr lvl="1"/>
            <a:endParaRPr lang="sl-SI" dirty="0"/>
          </a:p>
        </p:txBody>
      </p:sp>
    </p:spTree>
    <p:extLst>
      <p:ext uri="{BB962C8B-B14F-4D97-AF65-F5344CB8AC3E}">
        <p14:creationId xmlns:p14="http://schemas.microsoft.com/office/powerpoint/2010/main" val="2016814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E2AD-E8EE-1446-DB92-9FA86C33CB59}"/>
              </a:ext>
            </a:extLst>
          </p:cNvPr>
          <p:cNvSpPr>
            <a:spLocks noGrp="1"/>
          </p:cNvSpPr>
          <p:nvPr>
            <p:ph type="title"/>
          </p:nvPr>
        </p:nvSpPr>
        <p:spPr>
          <a:xfrm>
            <a:off x="838200" y="365125"/>
            <a:ext cx="10515600" cy="2135008"/>
          </a:xfrm>
        </p:spPr>
        <p:txBody>
          <a:bodyPr>
            <a:normAutofit/>
          </a:bodyPr>
          <a:lstStyle/>
          <a:p>
            <a:pPr algn="ctr"/>
            <a:r>
              <a:rPr lang="sl-SI" sz="3600" dirty="0"/>
              <a:t>Označevanje imen</a:t>
            </a:r>
            <a:br>
              <a:rPr lang="sl-SI" sz="3600" dirty="0"/>
            </a:br>
            <a:r>
              <a:rPr lang="sl-SI" sz="3600" dirty="0"/>
              <a:t>Kodiranje imen z uporabo elementa &lt;name&gt; </a:t>
            </a:r>
          </a:p>
        </p:txBody>
      </p:sp>
      <p:pic>
        <p:nvPicPr>
          <p:cNvPr id="7" name="Content Placeholder 6">
            <a:extLst>
              <a:ext uri="{FF2B5EF4-FFF2-40B4-BE49-F238E27FC236}">
                <a16:creationId xmlns:a16="http://schemas.microsoft.com/office/drawing/2014/main" id="{FCB21ECF-D96B-B26B-6F51-940F20796422}"/>
              </a:ext>
            </a:extLst>
          </p:cNvPr>
          <p:cNvPicPr>
            <a:picLocks noGrp="1" noChangeAspect="1"/>
          </p:cNvPicPr>
          <p:nvPr>
            <p:ph idx="1"/>
          </p:nvPr>
        </p:nvPicPr>
        <p:blipFill>
          <a:blip r:embed="rId2"/>
          <a:stretch>
            <a:fillRect/>
          </a:stretch>
        </p:blipFill>
        <p:spPr>
          <a:xfrm>
            <a:off x="1477544" y="2500133"/>
            <a:ext cx="9236912" cy="2285174"/>
          </a:xfrm>
        </p:spPr>
      </p:pic>
    </p:spTree>
    <p:extLst>
      <p:ext uri="{BB962C8B-B14F-4D97-AF65-F5344CB8AC3E}">
        <p14:creationId xmlns:p14="http://schemas.microsoft.com/office/powerpoint/2010/main" val="14647999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E2AD-E8EE-1446-DB92-9FA86C33CB59}"/>
              </a:ext>
            </a:extLst>
          </p:cNvPr>
          <p:cNvSpPr>
            <a:spLocks noGrp="1"/>
          </p:cNvSpPr>
          <p:nvPr>
            <p:ph type="title"/>
          </p:nvPr>
        </p:nvSpPr>
        <p:spPr>
          <a:xfrm>
            <a:off x="838200" y="365125"/>
            <a:ext cx="10515600" cy="1331595"/>
          </a:xfrm>
        </p:spPr>
        <p:txBody>
          <a:bodyPr>
            <a:normAutofit/>
          </a:bodyPr>
          <a:lstStyle/>
          <a:p>
            <a:pPr algn="ctr"/>
            <a:r>
              <a:rPr lang="sl-SI" sz="3600" dirty="0"/>
              <a:t>Razlikovanje med različnimi vrstami imen</a:t>
            </a:r>
          </a:p>
        </p:txBody>
      </p:sp>
      <p:pic>
        <p:nvPicPr>
          <p:cNvPr id="13" name="Content Placeholder 12">
            <a:extLst>
              <a:ext uri="{FF2B5EF4-FFF2-40B4-BE49-F238E27FC236}">
                <a16:creationId xmlns:a16="http://schemas.microsoft.com/office/drawing/2014/main" id="{EDB3B760-083B-E13D-9973-0EA1EC840E64}"/>
              </a:ext>
            </a:extLst>
          </p:cNvPr>
          <p:cNvPicPr>
            <a:picLocks noGrp="1" noChangeAspect="1"/>
          </p:cNvPicPr>
          <p:nvPr>
            <p:ph idx="1"/>
          </p:nvPr>
        </p:nvPicPr>
        <p:blipFill>
          <a:blip r:embed="rId2"/>
          <a:stretch>
            <a:fillRect/>
          </a:stretch>
        </p:blipFill>
        <p:spPr>
          <a:xfrm>
            <a:off x="1586152" y="2429013"/>
            <a:ext cx="8801353" cy="2506189"/>
          </a:xfrm>
        </p:spPr>
      </p:pic>
      <p:sp>
        <p:nvSpPr>
          <p:cNvPr id="14" name="TextBox 13">
            <a:extLst>
              <a:ext uri="{FF2B5EF4-FFF2-40B4-BE49-F238E27FC236}">
                <a16:creationId xmlns:a16="http://schemas.microsoft.com/office/drawing/2014/main" id="{ABEEDD8A-8F0A-6C1E-89FA-DE043E04B655}"/>
              </a:ext>
            </a:extLst>
          </p:cNvPr>
          <p:cNvSpPr txBox="1"/>
          <p:nvPr/>
        </p:nvSpPr>
        <p:spPr>
          <a:xfrm>
            <a:off x="1513840" y="1859280"/>
            <a:ext cx="6573520" cy="400110"/>
          </a:xfrm>
          <a:prstGeom prst="rect">
            <a:avLst/>
          </a:prstGeom>
          <a:noFill/>
        </p:spPr>
        <p:txBody>
          <a:bodyPr wrap="square" rtlCol="0">
            <a:spAutoFit/>
          </a:bodyPr>
          <a:lstStyle/>
          <a:p>
            <a:pPr marL="285750" indent="-285750">
              <a:buFont typeface="Arial" panose="020B0604020202020204" pitchFamily="34" charset="0"/>
              <a:buChar char="•"/>
            </a:pPr>
            <a:r>
              <a:rPr lang="sl-SI" sz="2000" dirty="0"/>
              <a:t>Dodan atribut </a:t>
            </a:r>
            <a:r>
              <a:rPr lang="sl-SI" sz="2000" dirty="0">
                <a:solidFill>
                  <a:schemeClr val="accent2">
                    <a:lumMod val="75000"/>
                  </a:schemeClr>
                </a:solidFill>
              </a:rPr>
              <a:t>@type</a:t>
            </a:r>
            <a:r>
              <a:rPr lang="sl-SI" sz="2000" dirty="0"/>
              <a:t>, za natančnejše označevanje</a:t>
            </a:r>
          </a:p>
        </p:txBody>
      </p:sp>
    </p:spTree>
    <p:extLst>
      <p:ext uri="{BB962C8B-B14F-4D97-AF65-F5344CB8AC3E}">
        <p14:creationId xmlns:p14="http://schemas.microsoft.com/office/powerpoint/2010/main" val="36839374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66F9-A5A5-D71D-A260-711EA82A5EE7}"/>
              </a:ext>
            </a:extLst>
          </p:cNvPr>
          <p:cNvSpPr>
            <a:spLocks noGrp="1"/>
          </p:cNvSpPr>
          <p:nvPr>
            <p:ph type="title"/>
          </p:nvPr>
        </p:nvSpPr>
        <p:spPr/>
        <p:txBody>
          <a:bodyPr>
            <a:normAutofit/>
          </a:bodyPr>
          <a:lstStyle/>
          <a:p>
            <a:r>
              <a:rPr lang="sl-SI" sz="4000" dirty="0"/>
              <a:t>TEI modul </a:t>
            </a:r>
            <a:r>
              <a:rPr lang="en-US" sz="4000" i="1" dirty="0"/>
              <a:t>14 Names, Dates, People, and Places</a:t>
            </a:r>
            <a:endParaRPr lang="sl-SI" sz="4000" i="1" dirty="0"/>
          </a:p>
        </p:txBody>
      </p:sp>
      <p:sp>
        <p:nvSpPr>
          <p:cNvPr id="3" name="Content Placeholder 2">
            <a:extLst>
              <a:ext uri="{FF2B5EF4-FFF2-40B4-BE49-F238E27FC236}">
                <a16:creationId xmlns:a16="http://schemas.microsoft.com/office/drawing/2014/main" id="{50F17E88-3E39-E82C-2962-F5FF041BBEA6}"/>
              </a:ext>
            </a:extLst>
          </p:cNvPr>
          <p:cNvSpPr>
            <a:spLocks noGrp="1"/>
          </p:cNvSpPr>
          <p:nvPr>
            <p:ph idx="1"/>
          </p:nvPr>
        </p:nvSpPr>
        <p:spPr>
          <a:xfrm>
            <a:off x="838200" y="1513840"/>
            <a:ext cx="10515600" cy="4663123"/>
          </a:xfrm>
        </p:spPr>
        <p:txBody>
          <a:bodyPr>
            <a:normAutofit/>
          </a:bodyPr>
          <a:lstStyle/>
          <a:p>
            <a:r>
              <a:rPr lang="sl-SI" dirty="0"/>
              <a:t>Ta TEI modul omogoča kodiranje imen in drugih besednih zvez, ki opisujejo osebe, kraje ali organizacije</a:t>
            </a:r>
          </a:p>
          <a:p>
            <a:r>
              <a:rPr lang="sl-SI" dirty="0"/>
              <a:t>&lt;</a:t>
            </a:r>
            <a:r>
              <a:rPr lang="sl-SI" dirty="0" err="1">
                <a:solidFill>
                  <a:srgbClr val="4375C6"/>
                </a:solidFill>
              </a:rPr>
              <a:t>persName</a:t>
            </a:r>
            <a:r>
              <a:rPr lang="sl-SI" dirty="0"/>
              <a:t>&gt; vsebuje lastno ime ali lastnoimensko besedno zvezo, ki se nanaša na osebo, po možnosti vključuje enega ali več osebnih imen, priimkov, častnih izrazov, dodanih imen itd. Element &lt;</a:t>
            </a:r>
            <a:r>
              <a:rPr lang="sl-SI" dirty="0" err="1">
                <a:solidFill>
                  <a:srgbClr val="4375C6"/>
                </a:solidFill>
              </a:rPr>
              <a:t>persName</a:t>
            </a:r>
            <a:r>
              <a:rPr lang="sl-SI" dirty="0"/>
              <a:t>&gt; je „zmogljivejši“ od elementov &lt;</a:t>
            </a:r>
            <a:r>
              <a:rPr lang="sl-SI" dirty="0" err="1">
                <a:solidFill>
                  <a:srgbClr val="4375C6"/>
                </a:solidFill>
              </a:rPr>
              <a:t>rs</a:t>
            </a:r>
            <a:r>
              <a:rPr lang="sl-SI" dirty="0"/>
              <a:t>&gt; in &lt;</a:t>
            </a:r>
            <a:r>
              <a:rPr lang="sl-SI" dirty="0">
                <a:solidFill>
                  <a:srgbClr val="4375C6"/>
                </a:solidFill>
              </a:rPr>
              <a:t>name</a:t>
            </a:r>
            <a:r>
              <a:rPr lang="sl-SI" dirty="0"/>
              <a:t>&gt;, ker je mogoče komponente značilnega imena, ki se pojavljajo v njem, označiti kot take. Vsebuje lahko</a:t>
            </a:r>
          </a:p>
          <a:p>
            <a:pPr lvl="1"/>
            <a:r>
              <a:rPr lang="sl-SI" dirty="0"/>
              <a:t>&lt;</a:t>
            </a:r>
            <a:r>
              <a:rPr lang="sl-SI" dirty="0" err="1">
                <a:solidFill>
                  <a:srgbClr val="4375C6"/>
                </a:solidFill>
              </a:rPr>
              <a:t>surname</a:t>
            </a:r>
            <a:r>
              <a:rPr lang="sl-SI" dirty="0"/>
              <a:t>&gt; vsebuje priimek oz. družinsko ime</a:t>
            </a:r>
          </a:p>
          <a:p>
            <a:pPr lvl="1"/>
            <a:r>
              <a:rPr lang="sl-SI" dirty="0"/>
              <a:t>&lt;</a:t>
            </a:r>
            <a:r>
              <a:rPr lang="sl-SI" dirty="0" err="1">
                <a:solidFill>
                  <a:srgbClr val="4375C6"/>
                </a:solidFill>
              </a:rPr>
              <a:t>forename</a:t>
            </a:r>
            <a:r>
              <a:rPr lang="sl-SI" dirty="0"/>
              <a:t>&gt; vsebuje krstno oz. osebno ime&lt;</a:t>
            </a:r>
            <a:r>
              <a:rPr lang="sl-SI" dirty="0" err="1">
                <a:solidFill>
                  <a:srgbClr val="4375C6"/>
                </a:solidFill>
              </a:rPr>
              <a:t>placeName</a:t>
            </a:r>
            <a:r>
              <a:rPr lang="sl-SI" dirty="0"/>
              <a:t>&gt;</a:t>
            </a:r>
          </a:p>
          <a:p>
            <a:r>
              <a:rPr lang="sl-SI" dirty="0"/>
              <a:t>Z atributom </a:t>
            </a:r>
            <a:r>
              <a:rPr lang="sl-SI" dirty="0">
                <a:solidFill>
                  <a:schemeClr val="accent2">
                    <a:lumMod val="75000"/>
                  </a:schemeClr>
                </a:solidFill>
              </a:rPr>
              <a:t>@type </a:t>
            </a:r>
            <a:r>
              <a:rPr lang="sl-SI" dirty="0"/>
              <a:t>lahko natančneje označimo vsebino</a:t>
            </a:r>
          </a:p>
          <a:p>
            <a:endParaRPr lang="sl-SI" dirty="0"/>
          </a:p>
        </p:txBody>
      </p:sp>
    </p:spTree>
    <p:extLst>
      <p:ext uri="{BB962C8B-B14F-4D97-AF65-F5344CB8AC3E}">
        <p14:creationId xmlns:p14="http://schemas.microsoft.com/office/powerpoint/2010/main" val="666963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B60F-B47A-4706-9529-FBF0D761DC35}"/>
              </a:ext>
            </a:extLst>
          </p:cNvPr>
          <p:cNvSpPr>
            <a:spLocks noGrp="1"/>
          </p:cNvSpPr>
          <p:nvPr>
            <p:ph type="title"/>
          </p:nvPr>
        </p:nvSpPr>
        <p:spPr/>
        <p:txBody>
          <a:bodyPr>
            <a:normAutofit/>
          </a:bodyPr>
          <a:lstStyle/>
          <a:p>
            <a:pPr algn="ctr"/>
            <a:r>
              <a:rPr lang="sl-SI" dirty="0"/>
              <a:t>Označevanje osebnih in krajevnih imen </a:t>
            </a:r>
          </a:p>
        </p:txBody>
      </p:sp>
      <p:pic>
        <p:nvPicPr>
          <p:cNvPr id="20" name="Content Placeholder 19">
            <a:extLst>
              <a:ext uri="{FF2B5EF4-FFF2-40B4-BE49-F238E27FC236}">
                <a16:creationId xmlns:a16="http://schemas.microsoft.com/office/drawing/2014/main" id="{0DA56064-D508-A8C8-B565-C797573B07C7}"/>
              </a:ext>
            </a:extLst>
          </p:cNvPr>
          <p:cNvPicPr>
            <a:picLocks noGrp="1" noChangeAspect="1"/>
          </p:cNvPicPr>
          <p:nvPr>
            <p:ph idx="1"/>
          </p:nvPr>
        </p:nvPicPr>
        <p:blipFill>
          <a:blip r:embed="rId2"/>
          <a:stretch>
            <a:fillRect/>
          </a:stretch>
        </p:blipFill>
        <p:spPr>
          <a:xfrm>
            <a:off x="1265198" y="1819745"/>
            <a:ext cx="9293759" cy="3218510"/>
          </a:xfrm>
        </p:spPr>
      </p:pic>
    </p:spTree>
    <p:extLst>
      <p:ext uri="{BB962C8B-B14F-4D97-AF65-F5344CB8AC3E}">
        <p14:creationId xmlns:p14="http://schemas.microsoft.com/office/powerpoint/2010/main" val="3167105105"/>
      </p:ext>
    </p:extLst>
  </p:cSld>
  <p:clrMapOvr>
    <a:masterClrMapping/>
  </p:clrMapOvr>
</p:sld>
</file>

<file path=ppt/theme/theme1.xml><?xml version="1.0" encoding="utf-8"?>
<a:theme xmlns:a="http://schemas.openxmlformats.org/drawingml/2006/main" name="Digitalno zgodovinopisje template pages">
  <a:themeElements>
    <a:clrScheme name="Pisarna">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ova tem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ova 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Digitalno zgodovinopisje template pages</Template>
  <TotalTime>14674</TotalTime>
  <Words>3981</Words>
  <Application>Microsoft Office PowerPoint</Application>
  <PresentationFormat>Širokozaslonsko</PresentationFormat>
  <Paragraphs>495</Paragraphs>
  <Slides>103</Slides>
  <Notes>0</Notes>
  <HiddenSlides>0</HiddenSlides>
  <MMClips>0</MMClips>
  <ScaleCrop>false</ScaleCrop>
  <HeadingPairs>
    <vt:vector size="6" baseType="variant">
      <vt:variant>
        <vt:lpstr>Uporabljene pisave</vt:lpstr>
      </vt:variant>
      <vt:variant>
        <vt:i4>10</vt:i4>
      </vt:variant>
      <vt:variant>
        <vt:lpstr>Tema</vt:lpstr>
      </vt:variant>
      <vt:variant>
        <vt:i4>1</vt:i4>
      </vt:variant>
      <vt:variant>
        <vt:lpstr>Naslovi diapozitivov</vt:lpstr>
      </vt:variant>
      <vt:variant>
        <vt:i4>103</vt:i4>
      </vt:variant>
    </vt:vector>
  </HeadingPairs>
  <TitlesOfParts>
    <vt:vector size="114" baseType="lpstr">
      <vt:lpstr>Aptos</vt:lpstr>
      <vt:lpstr>Aptos Display</vt:lpstr>
      <vt:lpstr>Arial</vt:lpstr>
      <vt:lpstr>Calibri</vt:lpstr>
      <vt:lpstr>Helvetica Neue</vt:lpstr>
      <vt:lpstr>Roboto</vt:lpstr>
      <vt:lpstr>Tahoma</vt:lpstr>
      <vt:lpstr>Times New Roman</vt:lpstr>
      <vt:lpstr>Trebuchet MS</vt:lpstr>
      <vt:lpstr>Verdana</vt:lpstr>
      <vt:lpstr>Digitalno zgodovinopisje template pages</vt:lpstr>
      <vt:lpstr>PowerPointova predstavitev</vt:lpstr>
      <vt:lpstr>Uvod v ustvarjanje digitalnih virov </vt:lpstr>
      <vt:lpstr>Primeri označevanja:</vt:lpstr>
      <vt:lpstr>Ustvarjanje digitalnih virov</vt:lpstr>
      <vt:lpstr>Digitalizacija virov</vt:lpstr>
      <vt:lpstr>Kaj je Razširljiv označevalni jezik (eXtensible Markup Language) XML</vt:lpstr>
      <vt:lpstr>PowerPointova predstavitev</vt:lpstr>
      <vt:lpstr>Nekatera pravila</vt:lpstr>
      <vt:lpstr>Uvod v označevanje besedilnih virov</vt:lpstr>
      <vt:lpstr>TEI Besedilo - Proza</vt:lpstr>
      <vt:lpstr>Odstavki</vt:lpstr>
      <vt:lpstr>Odstavki – TEI &lt;p&gt;</vt:lpstr>
      <vt:lpstr>Razdelki</vt:lpstr>
      <vt:lpstr>Razdelki – TEI &lt;div&gt;</vt:lpstr>
      <vt:lpstr>Naslovi</vt:lpstr>
      <vt:lpstr>Naslovi – TEI &lt;head&gt;</vt:lpstr>
      <vt:lpstr>Seznami</vt:lpstr>
      <vt:lpstr>Seznami</vt:lpstr>
      <vt:lpstr>Seznami – TEI &lt;list&gt; | &lt;item&gt;</vt:lpstr>
      <vt:lpstr>Seznami – TEI &lt;list&gt; | &lt;item&gt; | "bulleted"</vt:lpstr>
      <vt:lpstr>Seznami – TEI &lt;list&gt; | &lt;item&gt; | "numbered"</vt:lpstr>
      <vt:lpstr>Seznami – TEI &lt;list&gt; | &lt;item&gt; | "numbered"</vt:lpstr>
      <vt:lpstr>Citati - narekovaji</vt:lpstr>
      <vt:lpstr>Citati – TEI &lt;q&gt;</vt:lpstr>
      <vt:lpstr>Citati – TEI &lt;said&gt;</vt:lpstr>
      <vt:lpstr>Citati – TEI &lt;quote&gt; | &lt;cit&gt;</vt:lpstr>
      <vt:lpstr>Bibliografske in splošne reference – TEI &lt;bibl&gt; | &lt;biblStruct&gt; | &lt;biblFull&gt;</vt:lpstr>
      <vt:lpstr>Bibliografske in splošne reference  – TEI &lt;bibl&gt; (primer znotraj teksta)</vt:lpstr>
      <vt:lpstr>Bibliografske in splošne reference  – TEI &lt;bibl&gt; (primer znotraj teksta)</vt:lpstr>
      <vt:lpstr>Bibliografske in splošne reference  – TEI &lt;biblStruct&gt;</vt:lpstr>
      <vt:lpstr>Bibliografske in splošne reference  – TEI &lt;biblStruct&gt;</vt:lpstr>
      <vt:lpstr>Bibliografske in splošne reference – TEI &lt;listBibl&gt; | &lt;biblStruct&gt;</vt:lpstr>
      <vt:lpstr>Prelomi strani</vt:lpstr>
      <vt:lpstr>Prelomi strani – TEI &lt;pb/&gt;</vt:lpstr>
      <vt:lpstr>Prelomi strani – TEI &lt;pb/&gt;</vt:lpstr>
      <vt:lpstr>Segmenti</vt:lpstr>
      <vt:lpstr>Segmenti – TEI &lt;seg&gt;</vt:lpstr>
      <vt:lpstr>Slike</vt:lpstr>
      <vt:lpstr>Slike – TEI &lt;figure&gt; | &lt;graphic&gt;</vt:lpstr>
      <vt:lpstr>Slike – TEI &lt;figure&gt; | &lt;graphic&gt;</vt:lpstr>
      <vt:lpstr>Slike – TEI &lt;figure&gt; | &lt;graphic&gt;</vt:lpstr>
      <vt:lpstr>Tabela</vt:lpstr>
      <vt:lpstr>Tabela – TEI &lt;table&gt; | &lt;row&gt; |&lt;cell&gt;</vt:lpstr>
      <vt:lpstr>Tabela – TEI &lt;table&gt; | &lt;row&gt; |&lt;cell&gt;</vt:lpstr>
      <vt:lpstr>Tabela – TEI &lt;table&gt; | &lt;row&gt; |&lt;cell&gt;</vt:lpstr>
      <vt:lpstr>Dramsko besedilo</vt:lpstr>
      <vt:lpstr>Osnovna struktura dramskih besedil</vt:lpstr>
      <vt:lpstr>Osnovni elementi</vt:lpstr>
      <vt:lpstr>Govori – TEI &lt;sp&gt; | &lt;speaker&gt;</vt:lpstr>
      <vt:lpstr>Odrska navodila</vt:lpstr>
      <vt:lpstr>Odrska navodila – TEI &lt;stage&gt;</vt:lpstr>
      <vt:lpstr>Struktura: Uvodni del, zaključni del</vt:lpstr>
      <vt:lpstr>Struktura: Uvodni del, zaključni del – TEI &lt;front&gt; | &lt;back&gt; </vt:lpstr>
      <vt:lpstr>Seznam igralcev - &lt;castList&gt; </vt:lpstr>
      <vt:lpstr>Opis scene - &lt;set&gt;</vt:lpstr>
      <vt:lpstr>Elementi &lt;prologue&gt;, &lt;epilogue&gt; in &lt;performance&gt; </vt:lpstr>
      <vt:lpstr>TEI Poezija</vt:lpstr>
      <vt:lpstr>Primer označevanja poezije kot proze z &lt;lb&gt;</vt:lpstr>
      <vt:lpstr>Primer označevanja poezije kot seznama z &lt;list&gt;</vt:lpstr>
      <vt:lpstr>Primer poezije označene s &lt;l&gt;</vt:lpstr>
      <vt:lpstr>Strukturna razdelitev </vt:lpstr>
      <vt:lpstr>Primarni vir - Rokopis</vt:lpstr>
      <vt:lpstr>PowerPointova predstavitev</vt:lpstr>
      <vt:lpstr>PowerPointova predstavitev</vt:lpstr>
      <vt:lpstr>Predstavljanje pojavov znotraj primarnih virov</vt:lpstr>
      <vt:lpstr>PowerPointova predstavitev</vt:lpstr>
      <vt:lpstr>2. Primer – TEI &lt;choice&gt; | &lt;abbr&gt; | &lt;expan&gt;</vt:lpstr>
      <vt:lpstr>2. Primer – TEI &lt;choice&gt; | &lt;abbr&gt; | &lt;expan&gt;</vt:lpstr>
      <vt:lpstr>TEI &lt;choice&gt; | &lt;abbr&gt; | &lt;expan&gt;</vt:lpstr>
      <vt:lpstr>3. Primer – Foglarjeva pesmarica</vt:lpstr>
      <vt:lpstr>Regularizacija in normalizacija TEI &lt;orig&gt; | &lt;reg&gt; | lg</vt:lpstr>
      <vt:lpstr>Popravki - TEI &lt;sic&gt; | &lt;corr&gt; | lg</vt:lpstr>
      <vt:lpstr>refren - TEI &lt;sic&gt; | &lt;corr&gt; | lg</vt:lpstr>
      <vt:lpstr>Označevanje Pisma v TEI</vt:lpstr>
      <vt:lpstr>Najpogostejši elementi pisma</vt:lpstr>
      <vt:lpstr>1. Primer pisma</vt:lpstr>
      <vt:lpstr>Primer kodiranega pisma</vt:lpstr>
      <vt:lpstr>2. Primer pisma </vt:lpstr>
      <vt:lpstr>Primer TEI pisma</vt:lpstr>
      <vt:lpstr>Označevanje datuma v TEI </vt:lpstr>
      <vt:lpstr>TEI Header</vt:lpstr>
      <vt:lpstr>PowerPointova predstavitev</vt:lpstr>
      <vt:lpstr>PowerPointova predstavitev</vt:lpstr>
      <vt:lpstr>PowerPointova predstavitev</vt:lpstr>
      <vt:lpstr>Primeri &lt;teiHeader&gt;</vt:lpstr>
      <vt:lpstr>&lt;teiHeader&gt; | &lt;fileDesc&gt;</vt:lpstr>
      <vt:lpstr>&lt;teiHeader&gt; | &lt;profileDesc&gt;</vt:lpstr>
      <vt:lpstr>Metapodatki publikacije na SIstory</vt:lpstr>
      <vt:lpstr>Dublin Core metapodatkovni standard – DCMI Metadata Terms</vt:lpstr>
      <vt:lpstr>Metapodatki publikacije na SIstory</vt:lpstr>
      <vt:lpstr>PowerPointova predstavitev</vt:lpstr>
      <vt:lpstr>Označevanje imenskih entitet (seminar; TEI modul za označevanje imen, datumov, krajev in ljudi)</vt:lpstr>
      <vt:lpstr>Opombe na koncu besedila</vt:lpstr>
      <vt:lpstr>Osnovni odstavek &lt;p&gt; brez dodatnega označevanja</vt:lpstr>
      <vt:lpstr>Označevanje imenskih entitet (seminar; TEI modul za označevanje imen, datumov, krajev in ljudi) Primarni vir – Podrobnejše označevanje</vt:lpstr>
      <vt:lpstr>Označevanje imen Kodiranje imen z uporabo elementa &lt;name&gt; </vt:lpstr>
      <vt:lpstr>Razlikovanje med različnimi vrstami imen</vt:lpstr>
      <vt:lpstr>TEI modul 14 Names, Dates, People, and Places</vt:lpstr>
      <vt:lpstr>Označevanje osebnih in krajevnih imen </vt:lpstr>
      <vt:lpstr>Več komponent za osebna imena</vt:lpstr>
      <vt:lpstr>Imena in entitete, na katere se sklicujejo</vt:lpstr>
      <vt:lpstr>Imena organizacij</vt:lpstr>
      <vt:lpstr>Podrobne informacije o osebi so običajno shranjene v TEI header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Uvod v ustvarjanje digitalnih virov</dc:title>
  <dc:creator>Mihael Ojsteršek</dc:creator>
  <cp:lastModifiedBy>Mihael Ojsteršek</cp:lastModifiedBy>
  <cp:revision>31</cp:revision>
  <dcterms:created xsi:type="dcterms:W3CDTF">2024-07-03T08:27:26Z</dcterms:created>
  <dcterms:modified xsi:type="dcterms:W3CDTF">2025-11-14T10:24:13Z</dcterms:modified>
</cp:coreProperties>
</file>